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9" r:id="rId4"/>
    <p:sldId id="279" r:id="rId5"/>
    <p:sldId id="275" r:id="rId6"/>
    <p:sldId id="281" r:id="rId7"/>
    <p:sldId id="280" r:id="rId8"/>
    <p:sldId id="277" r:id="rId9"/>
    <p:sldId id="278" r:id="rId10"/>
    <p:sldId id="282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ris.khader\Desktop\Thailand%20Biomas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aris.khader\Desktop\Thailand%20Biomas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ris.khader\Desktop\Thailand%20Bioma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Sheet1!$J$25</c:f>
              <c:strCache>
                <c:ptCount val="1"/>
                <c:pt idx="0">
                  <c:v>Newly Installed Capacity  (2007)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175 MW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Sheet1!$I$26</c:f>
              <c:strCache>
                <c:ptCount val="1"/>
                <c:pt idx="0">
                  <c:v>Biomass</c:v>
                </c:pt>
              </c:strCache>
            </c:strRef>
          </c:cat>
          <c:val>
            <c:numRef>
              <c:f>Sheet1!$J$26</c:f>
              <c:numCache>
                <c:formatCode>General</c:formatCode>
                <c:ptCount val="1"/>
                <c:pt idx="0">
                  <c:v>174.7</c:v>
                </c:pt>
              </c:numCache>
            </c:numRef>
          </c:val>
        </c:ser>
        <c:ser>
          <c:idx val="1"/>
          <c:order val="1"/>
          <c:tx>
            <c:strRef>
              <c:f>Sheet1!$K$25</c:f>
              <c:strCache>
                <c:ptCount val="1"/>
                <c:pt idx="0">
                  <c:v>Newly Installed Capacity (2008)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379 MW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Sheet1!$I$26</c:f>
              <c:strCache>
                <c:ptCount val="1"/>
                <c:pt idx="0">
                  <c:v>Biomass</c:v>
                </c:pt>
              </c:strCache>
            </c:strRef>
          </c:cat>
          <c:val>
            <c:numRef>
              <c:f>Sheet1!$K$26</c:f>
              <c:numCache>
                <c:formatCode>General</c:formatCode>
                <c:ptCount val="1"/>
                <c:pt idx="0">
                  <c:v>379.16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021184"/>
        <c:axId val="84878464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Sheet1!$L$25</c:f>
              <c:strCache>
                <c:ptCount val="1"/>
                <c:pt idx="0">
                  <c:v>Investment Cost (US$ million)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209876543209874E-2"/>
                  <c:y val="5.612065321788976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$1,217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Sheet1!$I$26</c:f>
              <c:strCache>
                <c:ptCount val="1"/>
                <c:pt idx="0">
                  <c:v>Biomass</c:v>
                </c:pt>
              </c:strCache>
            </c:strRef>
          </c:cat>
          <c:val>
            <c:numRef>
              <c:f>Sheet1!$L$26</c:f>
              <c:numCache>
                <c:formatCode>#,##0</c:formatCode>
                <c:ptCount val="1"/>
                <c:pt idx="0">
                  <c:v>1217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94848"/>
        <c:axId val="84880384"/>
      </c:barChart>
      <c:catAx>
        <c:axId val="83021184"/>
        <c:scaling>
          <c:orientation val="minMax"/>
        </c:scaling>
        <c:delete val="1"/>
        <c:axPos val="b"/>
        <c:majorTickMark val="out"/>
        <c:minorTickMark val="none"/>
        <c:tickLblPos val="nextTo"/>
        <c:crossAx val="84878464"/>
        <c:crosses val="autoZero"/>
        <c:auto val="1"/>
        <c:lblAlgn val="ctr"/>
        <c:lblOffset val="100"/>
        <c:noMultiLvlLbl val="0"/>
      </c:catAx>
      <c:valAx>
        <c:axId val="84878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Newly Installed Capacity (MW)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021184"/>
        <c:crosses val="autoZero"/>
        <c:crossBetween val="between"/>
      </c:valAx>
      <c:valAx>
        <c:axId val="848803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Investment Cost (US$ million)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84894848"/>
        <c:crosses val="max"/>
        <c:crossBetween val="between"/>
      </c:valAx>
      <c:catAx>
        <c:axId val="84894848"/>
        <c:scaling>
          <c:orientation val="minMax"/>
        </c:scaling>
        <c:delete val="1"/>
        <c:axPos val="b"/>
        <c:majorTickMark val="out"/>
        <c:minorTickMark val="none"/>
        <c:tickLblPos val="nextTo"/>
        <c:crossAx val="84880384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Rice</a:t>
            </a:r>
            <a:r>
              <a:rPr lang="en-US" sz="2400" baseline="0"/>
              <a:t> husk prices in Northeast area</a:t>
            </a:r>
            <a:endParaRPr lang="en-US" sz="2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Sheet1!$C$16:$C$19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Sheet1!$D$16:$D$19</c:f>
              <c:numCache>
                <c:formatCode>General</c:formatCode>
                <c:ptCount val="4"/>
                <c:pt idx="0">
                  <c:v>750</c:v>
                </c:pt>
                <c:pt idx="1">
                  <c:v>900</c:v>
                </c:pt>
                <c:pt idx="2" formatCode="#,##0">
                  <c:v>1200</c:v>
                </c:pt>
                <c:pt idx="3" formatCode="#,##0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722496"/>
        <c:axId val="93732864"/>
        <c:axId val="0"/>
      </c:bar3DChart>
      <c:catAx>
        <c:axId val="9372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3732864"/>
        <c:crosses val="autoZero"/>
        <c:auto val="1"/>
        <c:lblAlgn val="ctr"/>
        <c:lblOffset val="100"/>
        <c:noMultiLvlLbl val="0"/>
      </c:catAx>
      <c:valAx>
        <c:axId val="93732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Price</a:t>
                </a:r>
                <a:r>
                  <a:rPr lang="en-US" sz="1800" baseline="0"/>
                  <a:t> per ton (THB)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37224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Rubber wood bark prices in Songkhla Province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Sheet1!$C$9:$C$12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Sheet1!$D$9:$D$12</c:f>
              <c:numCache>
                <c:formatCode>General</c:formatCode>
                <c:ptCount val="4"/>
                <c:pt idx="0">
                  <c:v>920</c:v>
                </c:pt>
                <c:pt idx="1">
                  <c:v>760</c:v>
                </c:pt>
                <c:pt idx="2">
                  <c:v>900</c:v>
                </c:pt>
                <c:pt idx="3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770496"/>
        <c:axId val="93772416"/>
        <c:axId val="0"/>
      </c:bar3DChart>
      <c:catAx>
        <c:axId val="93770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3772416"/>
        <c:crosses val="autoZero"/>
        <c:auto val="1"/>
        <c:lblAlgn val="ctr"/>
        <c:lblOffset val="100"/>
        <c:noMultiLvlLbl val="0"/>
      </c:catAx>
      <c:valAx>
        <c:axId val="9377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3770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3A604-27BF-4DD0-8ACC-40AC2BB5BE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D0243-3B3B-4AD3-834F-6D4F1CA235D4}">
      <dgm:prSet phldrT="[Text]" custT="1"/>
      <dgm:spPr/>
      <dgm:t>
        <a:bodyPr/>
        <a:lstStyle/>
        <a:p>
          <a:r>
            <a:rPr lang="en-US" sz="3600" dirty="0" smtClean="0"/>
            <a:t>Biomass power generation and co-generation project</a:t>
          </a:r>
          <a:endParaRPr lang="en-US" sz="3600" dirty="0"/>
        </a:p>
      </dgm:t>
    </dgm:pt>
    <dgm:pt modelId="{446B49A5-21A5-455B-A18C-626E0A1009C3}" type="parTrans" cxnId="{4E7DC0F3-1A8E-45CE-93C0-5D3BACE37398}">
      <dgm:prSet/>
      <dgm:spPr/>
      <dgm:t>
        <a:bodyPr/>
        <a:lstStyle/>
        <a:p>
          <a:endParaRPr lang="en-US"/>
        </a:p>
      </dgm:t>
    </dgm:pt>
    <dgm:pt modelId="{C708C793-EE3F-4DB6-9DFD-5886443A5EA6}" type="sibTrans" cxnId="{4E7DC0F3-1A8E-45CE-93C0-5D3BACE37398}">
      <dgm:prSet/>
      <dgm:spPr/>
      <dgm:t>
        <a:bodyPr/>
        <a:lstStyle/>
        <a:p>
          <a:endParaRPr lang="en-US"/>
        </a:p>
      </dgm:t>
    </dgm:pt>
    <dgm:pt modelId="{DD4B43C3-91E3-4F4B-ADE2-06E65A15F82B}" type="pres">
      <dgm:prSet presAssocID="{7463A604-27BF-4DD0-8ACC-40AC2BB5BE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F15995-6F56-4FB8-B72E-92ED2C6E4BC6}" type="pres">
      <dgm:prSet presAssocID="{D7DD0243-3B3B-4AD3-834F-6D4F1CA235D4}" presName="parentText" presStyleLbl="node1" presStyleIdx="0" presStyleCnt="1" custScaleY="333848" custLinFactNeighborY="9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DC0F3-1A8E-45CE-93C0-5D3BACE37398}" srcId="{7463A604-27BF-4DD0-8ACC-40AC2BB5BEB4}" destId="{D7DD0243-3B3B-4AD3-834F-6D4F1CA235D4}" srcOrd="0" destOrd="0" parTransId="{446B49A5-21A5-455B-A18C-626E0A1009C3}" sibTransId="{C708C793-EE3F-4DB6-9DFD-5886443A5EA6}"/>
    <dgm:cxn modelId="{257D1083-AC96-4265-B708-55AB4F8D3AC2}" type="presOf" srcId="{7463A604-27BF-4DD0-8ACC-40AC2BB5BEB4}" destId="{DD4B43C3-91E3-4F4B-ADE2-06E65A15F82B}" srcOrd="0" destOrd="0" presId="urn:microsoft.com/office/officeart/2005/8/layout/vList2"/>
    <dgm:cxn modelId="{7865C9C4-348D-4CAF-8B44-5857EA676E4B}" type="presOf" srcId="{D7DD0243-3B3B-4AD3-834F-6D4F1CA235D4}" destId="{13F15995-6F56-4FB8-B72E-92ED2C6E4BC6}" srcOrd="0" destOrd="0" presId="urn:microsoft.com/office/officeart/2005/8/layout/vList2"/>
    <dgm:cxn modelId="{AAFF337C-E9C4-4E73-9C80-207790433F4F}" type="presParOf" srcId="{DD4B43C3-91E3-4F4B-ADE2-06E65A15F82B}" destId="{13F15995-6F56-4FB8-B72E-92ED2C6E4B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15995-6F56-4FB8-B72E-92ED2C6E4BC6}">
      <dsp:nvSpPr>
        <dsp:cNvPr id="0" name=""/>
        <dsp:cNvSpPr/>
      </dsp:nvSpPr>
      <dsp:spPr>
        <a:xfrm>
          <a:off x="0" y="7671"/>
          <a:ext cx="6324600" cy="12877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Biomass power generation and co-generation project</a:t>
          </a:r>
          <a:endParaRPr lang="en-US" sz="3600" kern="1200" dirty="0"/>
        </a:p>
      </dsp:txBody>
      <dsp:txXfrm>
        <a:off x="62862" y="70533"/>
        <a:ext cx="6198876" cy="1162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F0D7D-5E82-4FA6-95B7-D7186F763B28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F7A1C-BE67-44E8-9775-F85C600E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7A1C-BE67-44E8-9775-F85C600E9E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7A1C-BE67-44E8-9775-F85C600E9E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6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7A1C-BE67-44E8-9775-F85C600E9E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7A1C-BE67-44E8-9775-F85C600E9E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7A1C-BE67-44E8-9775-F85C600E9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3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Newly installed capacity</a:t>
            </a:r>
            <a:r>
              <a:rPr lang="en-US" baseline="0" dirty="0" smtClean="0"/>
              <a:t> more than doubled in one year.</a:t>
            </a:r>
          </a:p>
          <a:p>
            <a:r>
              <a:rPr lang="en-US" baseline="0" dirty="0" smtClean="0"/>
              <a:t>$1.2 billion in new investments channeled toward biomass power plants.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7A1C-BE67-44E8-9775-F85C600E9E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7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7A1C-BE67-44E8-9775-F85C600E9E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7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7A1C-BE67-44E8-9775-F85C600E9E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0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7A1C-BE67-44E8-9775-F85C600E9E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73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F7A1C-BE67-44E8-9775-F85C600E9E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3714750"/>
            <a:ext cx="7696200" cy="1624013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" y="5343525"/>
            <a:ext cx="7696200" cy="1371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1AA885-40F1-494B-B77C-0863EB1A0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CA53F-9736-4D5B-BB2B-69C240B535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5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33375"/>
            <a:ext cx="21717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33375"/>
            <a:ext cx="6362700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1774A-A3B8-4339-A253-1A9E07D79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2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AA885-40F1-494B-B77C-0863EB1A0C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1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8A50-08FC-4573-B408-979235313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7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8B80E-B04D-4B52-AA95-C5548F177E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7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E71DF-02BC-41D6-867F-DCF9A21E3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2797-176E-46F7-BFE9-0C223F5314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1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8542-39F9-4FCB-BDB3-40240C765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9EFB-FE96-42E8-9110-5AC27BF5B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A2F4-7070-4E66-B75B-650C33F39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58A50-08FC-4573-B408-9792353134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379AF-CCDD-4F31-A26C-8F5A52F4E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2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CA53F-9736-4D5B-BB2B-69C240B53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12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74A-A3B8-4339-A253-1A9E07D79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8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8B80E-B04D-4B52-AA95-C5548F177E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E71DF-02BC-41D6-867F-DCF9A21E3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62797-176E-46F7-BFE9-0C223F531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98542-39F9-4FCB-BDB3-40240C765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9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9EFB-FE96-42E8-9110-5AC27BF5B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0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2A2F4-7070-4E66-B75B-650C33F39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379AF-CCDD-4F31-A26C-8F5A52F4E1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2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33375"/>
            <a:ext cx="5334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8A9670-278C-4FD9-8D7A-79C58C95D9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9670-278C-4FD9-8D7A-79C58C95D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8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ef.org/gef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Thailand Biomass Case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Martin Krause</a:t>
            </a:r>
          </a:p>
          <a:p>
            <a:r>
              <a:rPr lang="en-US" dirty="0" smtClean="0"/>
              <a:t>March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2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2"/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Martin Krause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Team Leader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Environment and Energy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UNDP Asia-Pacific Regional Centre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2"/>
                </a:solidFill>
              </a:rPr>
              <a:t>Bangkok, Thailand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martin.krause@undp.org  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8" name="Picture 2" descr="home">
            <a:hlinkClick r:id="rId3" tooltip="Home"/>
          </p:cNvPr>
          <p:cNvPicPr>
            <a:picLocks noChangeAspect="1" noChangeArrowheads="1"/>
          </p:cNvPicPr>
          <p:nvPr/>
        </p:nvPicPr>
        <p:blipFill>
          <a:blip r:embed="rId4" cstate="print"/>
          <a:srcRect r="81619" b="15360"/>
          <a:stretch>
            <a:fillRect/>
          </a:stretch>
        </p:blipFill>
        <p:spPr bwMode="auto">
          <a:xfrm>
            <a:off x="762000" y="304800"/>
            <a:ext cx="864862" cy="1007745"/>
          </a:xfrm>
          <a:prstGeom prst="rect">
            <a:avLst/>
          </a:prstGeom>
          <a:noFill/>
        </p:spPr>
      </p:pic>
      <p:pic>
        <p:nvPicPr>
          <p:cNvPr id="9" name="Picture 5" descr="bundp20mm"/>
          <p:cNvPicPr>
            <a:picLocks noChangeAspect="1" noChangeArrowheads="1"/>
          </p:cNvPicPr>
          <p:nvPr/>
        </p:nvPicPr>
        <p:blipFill>
          <a:blip r:embed="rId5" cstate="print"/>
          <a:srcRect b="1239"/>
          <a:stretch>
            <a:fillRect/>
          </a:stretch>
        </p:blipFill>
        <p:spPr bwMode="auto">
          <a:xfrm>
            <a:off x="0" y="304800"/>
            <a:ext cx="771525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4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undp20mm"/>
          <p:cNvPicPr>
            <a:picLocks noChangeAspect="1" noChangeArrowheads="1"/>
          </p:cNvPicPr>
          <p:nvPr/>
        </p:nvPicPr>
        <p:blipFill>
          <a:blip r:embed="rId3"/>
          <a:srcRect b="1239"/>
          <a:stretch>
            <a:fillRect/>
          </a:stretch>
        </p:blipFill>
        <p:spPr bwMode="auto">
          <a:xfrm>
            <a:off x="8372475" y="0"/>
            <a:ext cx="771525" cy="15240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00516795"/>
              </p:ext>
            </p:extLst>
          </p:nvPr>
        </p:nvGraphicFramePr>
        <p:xfrm>
          <a:off x="1143000" y="228600"/>
          <a:ext cx="6324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Capacity </a:t>
            </a:r>
            <a:r>
              <a:rPr lang="en-US" dirty="0"/>
              <a:t>building, policy support, access to finance, pilots</a:t>
            </a:r>
          </a:p>
          <a:p>
            <a:pPr lvl="0"/>
            <a:r>
              <a:rPr lang="en-US" dirty="0" smtClean="0"/>
              <a:t>Focus </a:t>
            </a:r>
            <a:r>
              <a:rPr lang="en-US" dirty="0"/>
              <a:t>extended from biomass alone to a broader set of RE technologies</a:t>
            </a:r>
          </a:p>
          <a:p>
            <a:pPr lvl="0"/>
            <a:r>
              <a:rPr lang="en-US" dirty="0" smtClean="0"/>
              <a:t>“Significant </a:t>
            </a:r>
            <a:r>
              <a:rPr lang="en-US" dirty="0"/>
              <a:t>influence on growth of RE sector in Thailand”</a:t>
            </a:r>
          </a:p>
          <a:p>
            <a:pPr lvl="0"/>
            <a:r>
              <a:rPr lang="en-US" dirty="0" smtClean="0"/>
              <a:t>Energy </a:t>
            </a:r>
            <a:r>
              <a:rPr lang="en-US" dirty="0"/>
              <a:t>for Environment Foundation, </a:t>
            </a:r>
            <a:r>
              <a:rPr lang="en-US" dirty="0" smtClean="0"/>
              <a:t>Ministry </a:t>
            </a:r>
            <a:r>
              <a:rPr lang="en-US" dirty="0"/>
              <a:t>of </a:t>
            </a:r>
            <a:r>
              <a:rPr lang="en-US" dirty="0" smtClean="0"/>
              <a:t>Energy</a:t>
            </a:r>
            <a:endParaRPr lang="en-US" dirty="0"/>
          </a:p>
          <a:p>
            <a:pPr lvl="0"/>
            <a:r>
              <a:rPr lang="en-US" dirty="0" smtClean="0"/>
              <a:t>2001-2009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986"/>
            <a:ext cx="4986555" cy="359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bundp20mm"/>
          <p:cNvPicPr>
            <a:picLocks noChangeAspect="1" noChangeArrowheads="1"/>
          </p:cNvPicPr>
          <p:nvPr/>
        </p:nvPicPr>
        <p:blipFill>
          <a:blip r:embed="rId4"/>
          <a:srcRect b="1239"/>
          <a:stretch>
            <a:fillRect/>
          </a:stretch>
        </p:blipFill>
        <p:spPr bwMode="auto">
          <a:xfrm>
            <a:off x="8372475" y="0"/>
            <a:ext cx="771525" cy="15240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95048"/>
            <a:ext cx="4953000" cy="328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Contributed to adoption of adder tariffs</a:t>
            </a:r>
          </a:p>
          <a:p>
            <a:r>
              <a:rPr lang="en-US" dirty="0" smtClean="0"/>
              <a:t>Information services</a:t>
            </a:r>
          </a:p>
          <a:p>
            <a:r>
              <a:rPr lang="en-US" dirty="0"/>
              <a:t>Reduction </a:t>
            </a:r>
            <a:r>
              <a:rPr lang="en-US" dirty="0" smtClean="0"/>
              <a:t>of </a:t>
            </a:r>
            <a:r>
              <a:rPr lang="en-US" dirty="0"/>
              <a:t>grid-connection fee for </a:t>
            </a:r>
            <a:r>
              <a:rPr lang="en-US" dirty="0" smtClean="0"/>
              <a:t>small power producers </a:t>
            </a:r>
            <a:r>
              <a:rPr lang="en-US" dirty="0"/>
              <a:t>from </a:t>
            </a:r>
            <a:r>
              <a:rPr lang="en-US" dirty="0" smtClean="0"/>
              <a:t>THB 2 </a:t>
            </a:r>
            <a:r>
              <a:rPr lang="en-US" dirty="0"/>
              <a:t>million to </a:t>
            </a:r>
            <a:r>
              <a:rPr lang="en-US" dirty="0" smtClean="0"/>
              <a:t>THB 400,000</a:t>
            </a:r>
          </a:p>
          <a:p>
            <a:r>
              <a:rPr lang="en-US" dirty="0" smtClean="0"/>
              <a:t>Raised capacity threshold for power sold to the grid from 1 MW to 10 MW</a:t>
            </a:r>
          </a:p>
          <a:p>
            <a:r>
              <a:rPr lang="en-US" dirty="0" smtClean="0"/>
              <a:t>At least 10 local banks provide finance for RE projects</a:t>
            </a:r>
            <a:endParaRPr lang="en-US" dirty="0"/>
          </a:p>
        </p:txBody>
      </p:sp>
      <p:pic>
        <p:nvPicPr>
          <p:cNvPr id="4" name="Picture 5" descr="bundp20mm"/>
          <p:cNvPicPr>
            <a:picLocks noChangeAspect="1" noChangeArrowheads="1"/>
          </p:cNvPicPr>
          <p:nvPr/>
        </p:nvPicPr>
        <p:blipFill>
          <a:blip r:embed="rId3"/>
          <a:srcRect b="1239"/>
          <a:stretch>
            <a:fillRect/>
          </a:stretch>
        </p:blipFill>
        <p:spPr bwMode="auto">
          <a:xfrm>
            <a:off x="8372475" y="0"/>
            <a:ext cx="771525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7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Adder Policy on Biomass Energy Investments in Thailand</a:t>
            </a:r>
            <a:endParaRPr lang="en-US" dirty="0"/>
          </a:p>
        </p:txBody>
      </p:sp>
      <p:pic>
        <p:nvPicPr>
          <p:cNvPr id="4" name="Picture 5" descr="bundp20mm"/>
          <p:cNvPicPr>
            <a:picLocks noChangeAspect="1" noChangeArrowheads="1"/>
          </p:cNvPicPr>
          <p:nvPr/>
        </p:nvPicPr>
        <p:blipFill>
          <a:blip r:embed="rId3"/>
          <a:srcRect b="1239"/>
          <a:stretch>
            <a:fillRect/>
          </a:stretch>
        </p:blipFill>
        <p:spPr bwMode="auto">
          <a:xfrm>
            <a:off x="8372475" y="0"/>
            <a:ext cx="771525" cy="1524000"/>
          </a:xfrm>
          <a:prstGeom prst="rect">
            <a:avLst/>
          </a:prstGeom>
          <a:noFill/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0079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18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Registered CDM Biomass Energy Projects in Thailand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490256"/>
              </p:ext>
            </p:extLst>
          </p:nvPr>
        </p:nvGraphicFramePr>
        <p:xfrm>
          <a:off x="457200" y="1600200"/>
          <a:ext cx="822960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838200"/>
                <a:gridCol w="1447800"/>
                <a:gridCol w="14478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Title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effectLst/>
                          <a:latin typeface="Arial"/>
                        </a:rPr>
                        <a:t>MWel</a:t>
                      </a:r>
                      <a:endParaRPr lang="en-US" sz="20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Investment MUS$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Investment US$/kW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effectLst/>
                          <a:latin typeface="Arial"/>
                        </a:rPr>
                        <a:t>IRR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A.T. </a:t>
                      </a:r>
                      <a:r>
                        <a:rPr lang="en-US" sz="1600" b="0" i="0" u="none" strike="noStrike" dirty="0" err="1">
                          <a:effectLst/>
                          <a:latin typeface="Arial"/>
                        </a:rPr>
                        <a:t>Biopower</a:t>
                      </a:r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 Rice Husk Power Project in </a:t>
                      </a:r>
                      <a:r>
                        <a:rPr lang="en-US" sz="1600" b="0" i="0" u="none" strike="noStrike" dirty="0" err="1">
                          <a:effectLst/>
                          <a:latin typeface="Arial"/>
                        </a:rPr>
                        <a:t>Pichit</a:t>
                      </a:r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, Thailand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32.0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1,600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Dan Chang Bio-Energy Cogeneration project (DCBC)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41.0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46.8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1,141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8.93%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effectLst/>
                          <a:latin typeface="Arial"/>
                        </a:rPr>
                        <a:t>Decha</a:t>
                      </a:r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 Bio Green Rice Husk Power Generation 7.5MW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7.5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 </a:t>
                      </a:r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n/a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n/a</a:t>
                      </a:r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Grid-connected Electricity Generation from Biomass at Advance </a:t>
                      </a:r>
                      <a:r>
                        <a:rPr lang="en-US" sz="1600" b="0" i="0" u="none" strike="noStrike" dirty="0" err="1">
                          <a:effectLst/>
                          <a:latin typeface="Arial"/>
                        </a:rPr>
                        <a:t>Biopower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9.5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14.6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1,540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12.80%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effectLst/>
                          <a:latin typeface="Arial"/>
                        </a:rPr>
                        <a:t>Khon</a:t>
                      </a:r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Arial"/>
                        </a:rPr>
                        <a:t>Kaen</a:t>
                      </a:r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 Sugar Power Plant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30.0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32.2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1,072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10.30%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effectLst/>
                          <a:latin typeface="Arial"/>
                        </a:rPr>
                        <a:t>Mungcharoen</a:t>
                      </a:r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 Green Power - 9.9 MW Rice Husk Fired Power Plant Project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9.9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19.3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1,954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14.61</a:t>
                      </a:r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% 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(Equity IRR)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Phu </a:t>
                      </a:r>
                      <a:r>
                        <a:rPr lang="en-US" sz="1600" b="0" i="0" u="none" strike="noStrike" dirty="0" err="1">
                          <a:effectLst/>
                          <a:latin typeface="Arial"/>
                        </a:rPr>
                        <a:t>Khieo</a:t>
                      </a:r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 Bio-Energy Cogeneration project (PKBC)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41.0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49.0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1,195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7.66%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Power Prospect 9.9MW Rice Husk Power Plant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9.9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21.4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2,164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12.63%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 err="1">
                          <a:effectLst/>
                          <a:latin typeface="Arial"/>
                        </a:rPr>
                        <a:t>Surat</a:t>
                      </a:r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dirty="0" err="1">
                          <a:effectLst/>
                          <a:latin typeface="Arial"/>
                        </a:rPr>
                        <a:t>Thani</a:t>
                      </a:r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 Biomass Power Generation Project in Thailand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effectLst/>
                          <a:latin typeface="Arial"/>
                        </a:rPr>
                        <a:t>8.9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25.7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effectLst/>
                          <a:latin typeface="Arial"/>
                        </a:rPr>
                        <a:t>2,891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n/a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5" name="Picture 4" descr="bundp20mm"/>
          <p:cNvPicPr>
            <a:picLocks noChangeAspect="1" noChangeArrowheads="1"/>
          </p:cNvPicPr>
          <p:nvPr/>
        </p:nvPicPr>
        <p:blipFill>
          <a:blip r:embed="rId3"/>
          <a:srcRect b="1239"/>
          <a:stretch>
            <a:fillRect/>
          </a:stretch>
        </p:blipFill>
        <p:spPr bwMode="auto">
          <a:xfrm>
            <a:off x="8372475" y="0"/>
            <a:ext cx="771525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89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risk</a:t>
            </a:r>
            <a:endParaRPr lang="en-US" dirty="0"/>
          </a:p>
        </p:txBody>
      </p:sp>
      <p:pic>
        <p:nvPicPr>
          <p:cNvPr id="4" name="Picture 5" descr="bundp20mm"/>
          <p:cNvPicPr>
            <a:picLocks noChangeAspect="1" noChangeArrowheads="1"/>
          </p:cNvPicPr>
          <p:nvPr/>
        </p:nvPicPr>
        <p:blipFill>
          <a:blip r:embed="rId3"/>
          <a:srcRect b="1239"/>
          <a:stretch>
            <a:fillRect/>
          </a:stretch>
        </p:blipFill>
        <p:spPr bwMode="auto">
          <a:xfrm>
            <a:off x="8372475" y="0"/>
            <a:ext cx="771525" cy="1524000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530055"/>
              </p:ext>
            </p:extLst>
          </p:nvPr>
        </p:nvGraphicFramePr>
        <p:xfrm>
          <a:off x="228600" y="19050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84340"/>
              </p:ext>
            </p:extLst>
          </p:nvPr>
        </p:nvGraphicFramePr>
        <p:xfrm>
          <a:off x="4343400" y="19050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42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price risk </a:t>
            </a:r>
            <a:r>
              <a:rPr lang="en-US" sz="2800" dirty="0" smtClean="0"/>
              <a:t>(cont’d)</a:t>
            </a:r>
            <a:endParaRPr lang="en-US" sz="2800" dirty="0"/>
          </a:p>
        </p:txBody>
      </p:sp>
      <p:pic>
        <p:nvPicPr>
          <p:cNvPr id="4" name="Picture 5" descr="bundp20mm"/>
          <p:cNvPicPr>
            <a:picLocks noChangeAspect="1" noChangeArrowheads="1"/>
          </p:cNvPicPr>
          <p:nvPr/>
        </p:nvPicPr>
        <p:blipFill>
          <a:blip r:embed="rId3"/>
          <a:srcRect b="1239"/>
          <a:stretch>
            <a:fillRect/>
          </a:stretch>
        </p:blipFill>
        <p:spPr bwMode="auto">
          <a:xfrm>
            <a:off x="8372475" y="0"/>
            <a:ext cx="771525" cy="15240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721641"/>
              </p:ext>
            </p:extLst>
          </p:nvPr>
        </p:nvGraphicFramePr>
        <p:xfrm>
          <a:off x="533400" y="2362200"/>
          <a:ext cx="8000999" cy="2073928"/>
        </p:xfrm>
        <a:graphic>
          <a:graphicData uri="http://schemas.openxmlformats.org/drawingml/2006/table">
            <a:tbl>
              <a:tblPr firstRow="1" firstCol="1" bandRow="1"/>
              <a:tblGrid>
                <a:gridCol w="2285999"/>
                <a:gridCol w="1143000"/>
                <a:gridCol w="1143000"/>
                <a:gridCol w="1143000"/>
                <a:gridCol w="1143000"/>
                <a:gridCol w="1143000"/>
              </a:tblGrid>
              <a:tr h="488324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Cordia New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Cordia New"/>
                        </a:rPr>
                        <a:t>Bagasse price (US$/tonne)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Cordia New"/>
                        </a:rPr>
                        <a:t>10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Cordia New"/>
                        </a:rPr>
                        <a:t>15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Cordia New"/>
                        </a:rPr>
                        <a:t>20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Cordia New"/>
                        </a:rPr>
                        <a:t>25</a:t>
                      </a:r>
                      <a:endParaRPr lang="en-US" sz="240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Cordia New"/>
                        </a:rPr>
                        <a:t>30</a:t>
                      </a:r>
                      <a:endParaRPr lang="en-US" sz="240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55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Cordia New"/>
                        </a:rPr>
                        <a:t>Project IRR excluding CER revenue (%)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Cordia New"/>
                        </a:rPr>
                        <a:t>12.6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Cordia New"/>
                        </a:rPr>
                        <a:t>9.2</a:t>
                      </a:r>
                      <a:endParaRPr lang="en-US" sz="240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Cordia New"/>
                        </a:rPr>
                        <a:t>5.6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Cordia New"/>
                        </a:rPr>
                        <a:t>1.6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Cordia New"/>
                        </a:rPr>
                        <a:t>-2.9</a:t>
                      </a:r>
                      <a:endParaRPr lang="en-US" sz="2400" dirty="0">
                        <a:effectLst/>
                        <a:latin typeface="+mn-lt"/>
                        <a:ea typeface="Times New Roman"/>
                        <a:cs typeface="Cordi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62501" y="1794722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Effect of Bagasse Prices on Dan Chang Project IRR</a:t>
            </a:r>
            <a:endParaRPr lang="en-US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558352"/>
            <a:ext cx="525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Source: Sustainable Energy Technology at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100" dirty="0" smtClean="0"/>
              <a:t>Investing in biomass power projects makes business sense if:</a:t>
            </a:r>
          </a:p>
          <a:p>
            <a:r>
              <a:rPr lang="en-US" sz="4100" dirty="0"/>
              <a:t>there is a supportive policy </a:t>
            </a:r>
            <a:r>
              <a:rPr lang="en-US" sz="4100" dirty="0" smtClean="0"/>
              <a:t>environment</a:t>
            </a:r>
          </a:p>
          <a:p>
            <a:r>
              <a:rPr lang="en-US" sz="4100" dirty="0"/>
              <a:t>t</a:t>
            </a:r>
            <a:r>
              <a:rPr lang="en-US" sz="4100" dirty="0" smtClean="0"/>
              <a:t>here is ready access to commercial finance at favorable terms</a:t>
            </a:r>
          </a:p>
          <a:p>
            <a:r>
              <a:rPr lang="en-US" sz="4100" dirty="0" smtClean="0"/>
              <a:t>fuel price risk is effectively mitigated</a:t>
            </a:r>
          </a:p>
          <a:p>
            <a:r>
              <a:rPr lang="en-US" sz="4100" dirty="0" smtClean="0"/>
              <a:t>there is biomass </a:t>
            </a:r>
            <a:r>
              <a:rPr lang="en-US" sz="4100" smtClean="0"/>
              <a:t>fuel security</a:t>
            </a:r>
            <a:endParaRPr lang="en-US" sz="4100" dirty="0" smtClean="0"/>
          </a:p>
          <a:p>
            <a:r>
              <a:rPr lang="en-US" sz="4100" dirty="0"/>
              <a:t>s</a:t>
            </a:r>
            <a:r>
              <a:rPr lang="en-US" sz="4100" dirty="0" smtClean="0"/>
              <a:t>upport from the local community has been secured</a:t>
            </a:r>
          </a:p>
          <a:p>
            <a:endParaRPr lang="en-US" dirty="0"/>
          </a:p>
        </p:txBody>
      </p:sp>
      <p:pic>
        <p:nvPicPr>
          <p:cNvPr id="4" name="Picture 5" descr="bundp20mm"/>
          <p:cNvPicPr>
            <a:picLocks noChangeAspect="1" noChangeArrowheads="1"/>
          </p:cNvPicPr>
          <p:nvPr/>
        </p:nvPicPr>
        <p:blipFill>
          <a:blip r:embed="rId3"/>
          <a:srcRect b="1239"/>
          <a:stretch>
            <a:fillRect/>
          </a:stretch>
        </p:blipFill>
        <p:spPr bwMode="auto">
          <a:xfrm>
            <a:off x="8372475" y="0"/>
            <a:ext cx="771525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76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ENVI_PRT_Iconic_Energy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3512</TotalTime>
  <Words>443</Words>
  <Application>Microsoft Office PowerPoint</Application>
  <PresentationFormat>On-screen Show (4:3)</PresentationFormat>
  <Paragraphs>125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PPP_SENVI_PRT_Iconic_Energy</vt:lpstr>
      <vt:lpstr>Office Theme</vt:lpstr>
      <vt:lpstr>Thailand Biomass Case Study</vt:lpstr>
      <vt:lpstr>PowerPoint Presentation</vt:lpstr>
      <vt:lpstr>PowerPoint Presentation</vt:lpstr>
      <vt:lpstr>Main achievements</vt:lpstr>
      <vt:lpstr>Effect of Adder Policy on Biomass Energy Investments in Thailand</vt:lpstr>
      <vt:lpstr>Registered CDM Biomass Energy Projects in Thailand</vt:lpstr>
      <vt:lpstr>Fuel price risk</vt:lpstr>
      <vt:lpstr>Fuel price risk (cont’d)</vt:lpstr>
      <vt:lpstr>The Business Case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Renewable Energy in Mae Hong Son Province</dc:title>
  <dc:creator>faris.khader</dc:creator>
  <cp:lastModifiedBy>martin.krause</cp:lastModifiedBy>
  <cp:revision>51</cp:revision>
  <dcterms:created xsi:type="dcterms:W3CDTF">2011-08-16T13:55:06Z</dcterms:created>
  <dcterms:modified xsi:type="dcterms:W3CDTF">2012-03-19T05:02:09Z</dcterms:modified>
</cp:coreProperties>
</file>