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3">
  <p:sldMasterIdLst>
    <p:sldMasterId id="2147483648" r:id="rId1"/>
  </p:sldMasterIdLst>
  <p:notesMasterIdLst>
    <p:notesMasterId r:id="rId12"/>
  </p:notesMasterIdLst>
  <p:handoutMasterIdLst>
    <p:handoutMasterId r:id="rId13"/>
  </p:handoutMasterIdLst>
  <p:sldIdLst>
    <p:sldId id="999" r:id="rId2"/>
    <p:sldId id="1332" r:id="rId3"/>
    <p:sldId id="1348" r:id="rId4"/>
    <p:sldId id="1364" r:id="rId5"/>
    <p:sldId id="1368" r:id="rId6"/>
    <p:sldId id="1366" r:id="rId7"/>
    <p:sldId id="1363" r:id="rId8"/>
    <p:sldId id="1369" r:id="rId9"/>
    <p:sldId id="1370" r:id="rId10"/>
    <p:sldId id="1362" r:id="rId11"/>
  </p:sldIdLst>
  <p:sldSz cx="9906000" cy="6858000" type="A4"/>
  <p:notesSz cx="6858000" cy="9199563"/>
  <p:defaultTextStyle>
    <a:defPPr>
      <a:defRPr lang="en-US"/>
    </a:defPPr>
    <a:lvl1pPr algn="l" rtl="0" fontAlgn="base">
      <a:spcBef>
        <a:spcPct val="0"/>
      </a:spcBef>
      <a:spcAft>
        <a:spcPct val="0"/>
      </a:spcAft>
      <a:defRPr sz="1600" u="sng" kern="1200">
        <a:solidFill>
          <a:schemeClr val="tx1"/>
        </a:solidFill>
        <a:latin typeface="Arial" pitchFamily="34" charset="0"/>
        <a:ea typeface="+mn-ea"/>
        <a:cs typeface="+mn-cs"/>
      </a:defRPr>
    </a:lvl1pPr>
    <a:lvl2pPr marL="457200" algn="l" rtl="0" fontAlgn="base">
      <a:spcBef>
        <a:spcPct val="0"/>
      </a:spcBef>
      <a:spcAft>
        <a:spcPct val="0"/>
      </a:spcAft>
      <a:defRPr sz="1600" u="sng" kern="1200">
        <a:solidFill>
          <a:schemeClr val="tx1"/>
        </a:solidFill>
        <a:latin typeface="Arial" pitchFamily="34" charset="0"/>
        <a:ea typeface="+mn-ea"/>
        <a:cs typeface="+mn-cs"/>
      </a:defRPr>
    </a:lvl2pPr>
    <a:lvl3pPr marL="914400" algn="l" rtl="0" fontAlgn="base">
      <a:spcBef>
        <a:spcPct val="0"/>
      </a:spcBef>
      <a:spcAft>
        <a:spcPct val="0"/>
      </a:spcAft>
      <a:defRPr sz="1600" u="sng" kern="1200">
        <a:solidFill>
          <a:schemeClr val="tx1"/>
        </a:solidFill>
        <a:latin typeface="Arial" pitchFamily="34" charset="0"/>
        <a:ea typeface="+mn-ea"/>
        <a:cs typeface="+mn-cs"/>
      </a:defRPr>
    </a:lvl3pPr>
    <a:lvl4pPr marL="1371600" algn="l" rtl="0" fontAlgn="base">
      <a:spcBef>
        <a:spcPct val="0"/>
      </a:spcBef>
      <a:spcAft>
        <a:spcPct val="0"/>
      </a:spcAft>
      <a:defRPr sz="1600" u="sng" kern="1200">
        <a:solidFill>
          <a:schemeClr val="tx1"/>
        </a:solidFill>
        <a:latin typeface="Arial" pitchFamily="34" charset="0"/>
        <a:ea typeface="+mn-ea"/>
        <a:cs typeface="+mn-cs"/>
      </a:defRPr>
    </a:lvl4pPr>
    <a:lvl5pPr marL="1828800" algn="l" rtl="0" fontAlgn="base">
      <a:spcBef>
        <a:spcPct val="0"/>
      </a:spcBef>
      <a:spcAft>
        <a:spcPct val="0"/>
      </a:spcAft>
      <a:defRPr sz="1600" u="sng" kern="1200">
        <a:solidFill>
          <a:schemeClr val="tx1"/>
        </a:solidFill>
        <a:latin typeface="Arial" pitchFamily="34" charset="0"/>
        <a:ea typeface="+mn-ea"/>
        <a:cs typeface="+mn-cs"/>
      </a:defRPr>
    </a:lvl5pPr>
    <a:lvl6pPr marL="2286000" algn="l" defTabSz="914400" rtl="0" eaLnBrk="1" latinLnBrk="0" hangingPunct="1">
      <a:defRPr sz="1600" u="sng" kern="1200">
        <a:solidFill>
          <a:schemeClr val="tx1"/>
        </a:solidFill>
        <a:latin typeface="Arial" pitchFamily="34" charset="0"/>
        <a:ea typeface="+mn-ea"/>
        <a:cs typeface="+mn-cs"/>
      </a:defRPr>
    </a:lvl6pPr>
    <a:lvl7pPr marL="2743200" algn="l" defTabSz="914400" rtl="0" eaLnBrk="1" latinLnBrk="0" hangingPunct="1">
      <a:defRPr sz="1600" u="sng" kern="1200">
        <a:solidFill>
          <a:schemeClr val="tx1"/>
        </a:solidFill>
        <a:latin typeface="Arial" pitchFamily="34" charset="0"/>
        <a:ea typeface="+mn-ea"/>
        <a:cs typeface="+mn-cs"/>
      </a:defRPr>
    </a:lvl7pPr>
    <a:lvl8pPr marL="3200400" algn="l" defTabSz="914400" rtl="0" eaLnBrk="1" latinLnBrk="0" hangingPunct="1">
      <a:defRPr sz="1600" u="sng" kern="1200">
        <a:solidFill>
          <a:schemeClr val="tx1"/>
        </a:solidFill>
        <a:latin typeface="Arial" pitchFamily="34" charset="0"/>
        <a:ea typeface="+mn-ea"/>
        <a:cs typeface="+mn-cs"/>
      </a:defRPr>
    </a:lvl8pPr>
    <a:lvl9pPr marL="3657600" algn="l" defTabSz="914400" rtl="0" eaLnBrk="1" latinLnBrk="0" hangingPunct="1">
      <a:defRPr sz="1600" u="sng"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CC00"/>
    <a:srgbClr val="CC3300"/>
    <a:srgbClr val="00FF00"/>
    <a:srgbClr val="FF9900"/>
    <a:srgbClr val="3333CC"/>
    <a:srgbClr val="0000FF"/>
    <a:srgbClr val="DDDDDD"/>
    <a:srgbClr val="A5002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6" autoAdjust="0"/>
    <p:restoredTop sz="92475" autoAdjust="0"/>
  </p:normalViewPr>
  <p:slideViewPr>
    <p:cSldViewPr snapToGrid="0">
      <p:cViewPr>
        <p:scale>
          <a:sx n="70" d="100"/>
          <a:sy n="70" d="100"/>
        </p:scale>
        <p:origin x="-1014" y="-60"/>
      </p:cViewPr>
      <p:guideLst>
        <p:guide orient="horz" pos="4319"/>
        <p:guide orient="horz" pos="3667"/>
        <p:guide pos="31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2610" y="-102"/>
      </p:cViewPr>
      <p:guideLst>
        <p:guide orient="horz" pos="2897"/>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2092" tIns="46046" rIns="92092" bIns="46046" numCol="1" anchor="t" anchorCtr="0" compatLnSpc="1">
            <a:prstTxWarp prst="textNoShape">
              <a:avLst/>
            </a:prstTxWarp>
          </a:bodyPr>
          <a:lstStyle>
            <a:lvl1pPr defTabSz="920750">
              <a:defRPr sz="1200" u="none">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2092" tIns="46046" rIns="92092" bIns="46046" numCol="1" anchor="t" anchorCtr="0" compatLnSpc="1">
            <a:prstTxWarp prst="textNoShape">
              <a:avLst/>
            </a:prstTxWarp>
          </a:bodyPr>
          <a:lstStyle>
            <a:lvl1pPr algn="r" defTabSz="920750">
              <a:defRPr sz="1200" u="none">
                <a:latin typeface="Times New Roman" pitchFamily="18" charset="0"/>
              </a:defRPr>
            </a:lvl1pPr>
          </a:lstStyle>
          <a:p>
            <a:pPr>
              <a:defRPr/>
            </a:pPr>
            <a:fld id="{BBA1FFC6-4ACE-4B3F-ADBC-91AE9D270603}" type="datetime1">
              <a:rPr lang="en-US"/>
              <a:pPr>
                <a:defRPr/>
              </a:pPr>
              <a:t>3/19/2012</a:t>
            </a:fld>
            <a:endParaRPr lang="en-US" dirty="0"/>
          </a:p>
        </p:txBody>
      </p:sp>
      <p:sp>
        <p:nvSpPr>
          <p:cNvPr id="7172"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2092" tIns="46046" rIns="92092" bIns="46046" numCol="1" anchor="b" anchorCtr="0" compatLnSpc="1">
            <a:prstTxWarp prst="textNoShape">
              <a:avLst/>
            </a:prstTxWarp>
          </a:bodyPr>
          <a:lstStyle>
            <a:lvl1pPr defTabSz="920750">
              <a:defRPr sz="1200" u="none">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2092" tIns="46046" rIns="92092" bIns="46046" numCol="1" anchor="b" anchorCtr="0" compatLnSpc="1">
            <a:prstTxWarp prst="textNoShape">
              <a:avLst/>
            </a:prstTxWarp>
          </a:bodyPr>
          <a:lstStyle>
            <a:lvl1pPr algn="r" defTabSz="920750">
              <a:defRPr sz="1200" u="none">
                <a:latin typeface="Times New Roman" pitchFamily="18" charset="0"/>
              </a:defRPr>
            </a:lvl1pPr>
          </a:lstStyle>
          <a:p>
            <a:pPr>
              <a:defRPr/>
            </a:pPr>
            <a:fld id="{9654FB4A-0A68-4243-B22D-D4C0BAEA1409}" type="slidenum">
              <a:rPr lang="en-US"/>
              <a:pPr>
                <a:defRPr/>
              </a:pPr>
              <a:t>‹#›</a:t>
            </a:fld>
            <a:endParaRPr lang="en-US" dirty="0"/>
          </a:p>
        </p:txBody>
      </p:sp>
    </p:spTree>
    <p:extLst>
      <p:ext uri="{BB962C8B-B14F-4D97-AF65-F5344CB8AC3E}">
        <p14:creationId xmlns:p14="http://schemas.microsoft.com/office/powerpoint/2010/main" val="678374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4"/>
          <p:cNvSpPr>
            <a:spLocks noGrp="1" noRot="1" noChangeAspect="1" noChangeArrowheads="1" noTextEdit="1"/>
          </p:cNvSpPr>
          <p:nvPr>
            <p:ph type="sldImg" idx="2"/>
          </p:nvPr>
        </p:nvSpPr>
        <p:spPr bwMode="auto">
          <a:xfrm>
            <a:off x="-2270125" y="1184275"/>
            <a:ext cx="11350625" cy="7858125"/>
          </a:xfrm>
          <a:prstGeom prst="rect">
            <a:avLst/>
          </a:prstGeom>
          <a:noFill/>
          <a:ln w="9525">
            <a:solidFill>
              <a:schemeClr val="bg1"/>
            </a:solidFill>
            <a:miter lim="800000"/>
            <a:headEnd/>
            <a:tailEnd/>
          </a:ln>
        </p:spPr>
      </p:sp>
      <p:sp>
        <p:nvSpPr>
          <p:cNvPr id="5125" name="Rectangle 5"/>
          <p:cNvSpPr>
            <a:spLocks noGrp="1" noChangeArrowheads="1"/>
          </p:cNvSpPr>
          <p:nvPr>
            <p:ph type="body" sz="quarter" idx="3"/>
          </p:nvPr>
        </p:nvSpPr>
        <p:spPr bwMode="auto">
          <a:xfrm>
            <a:off x="820738" y="342900"/>
            <a:ext cx="5842000" cy="2206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noProof="0" smtClean="0"/>
              <a:t>Click to edit Master text styles</a:t>
            </a:r>
          </a:p>
        </p:txBody>
      </p:sp>
      <p:sp>
        <p:nvSpPr>
          <p:cNvPr id="5126" name="doc id"/>
          <p:cNvSpPr>
            <a:spLocks noGrp="1" noChangeArrowheads="1"/>
          </p:cNvSpPr>
          <p:nvPr>
            <p:ph type="ftr" sz="quarter" idx="4"/>
          </p:nvPr>
        </p:nvSpPr>
        <p:spPr bwMode="auto">
          <a:xfrm>
            <a:off x="6369050" y="95250"/>
            <a:ext cx="295275" cy="1222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20750">
              <a:defRPr sz="800" u="none">
                <a:latin typeface="Arial" charset="0"/>
              </a:defRPr>
            </a:lvl1pPr>
          </a:lstStyle>
          <a:p>
            <a:pPr>
              <a:defRPr/>
            </a:pPr>
            <a:endParaRPr lang="da-DK"/>
          </a:p>
        </p:txBody>
      </p:sp>
      <p:sp>
        <p:nvSpPr>
          <p:cNvPr id="5127" name="Rectangle 7"/>
          <p:cNvSpPr>
            <a:spLocks noGrp="1" noChangeArrowheads="1"/>
          </p:cNvSpPr>
          <p:nvPr>
            <p:ph type="sldNum" sz="quarter" idx="5"/>
          </p:nvPr>
        </p:nvSpPr>
        <p:spPr bwMode="auto">
          <a:xfrm>
            <a:off x="6119813" y="8836025"/>
            <a:ext cx="544512" cy="18256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20750">
              <a:defRPr sz="1200" u="none">
                <a:latin typeface="Arial" charset="0"/>
              </a:defRPr>
            </a:lvl1pPr>
          </a:lstStyle>
          <a:p>
            <a:pPr>
              <a:defRPr/>
            </a:pPr>
            <a:fld id="{AF5808F7-EC20-4FA1-97B7-5D6164FD0C9B}" type="slidenum">
              <a:rPr lang="en-US"/>
              <a:pPr>
                <a:defRPr/>
              </a:pPr>
              <a:t>‹#›</a:t>
            </a:fld>
            <a:endParaRPr lang="en-US" dirty="0"/>
          </a:p>
        </p:txBody>
      </p:sp>
      <p:sp>
        <p:nvSpPr>
          <p:cNvPr id="5137" name="McK Separator" hidden="1"/>
          <p:cNvSpPr>
            <a:spLocks noChangeShapeType="1"/>
          </p:cNvSpPr>
          <p:nvPr/>
        </p:nvSpPr>
        <p:spPr bwMode="auto">
          <a:xfrm>
            <a:off x="823913" y="1397000"/>
            <a:ext cx="5243512" cy="0"/>
          </a:xfrm>
          <a:prstGeom prst="line">
            <a:avLst/>
          </a:prstGeom>
          <a:noFill/>
          <a:ln w="9525">
            <a:solidFill>
              <a:schemeClr val="tx1"/>
            </a:solidFill>
            <a:round/>
            <a:headEnd/>
            <a:tailEnd/>
          </a:ln>
          <a:effectLst/>
        </p:spPr>
        <p:txBody>
          <a:bodyPr/>
          <a:lstStyle/>
          <a:p>
            <a:pPr>
              <a:defRPr/>
            </a:pPr>
            <a:endParaRPr lang="en-US" dirty="0">
              <a:latin typeface="Arial" charset="0"/>
            </a:endParaRPr>
          </a:p>
        </p:txBody>
      </p:sp>
    </p:spTree>
    <p:extLst>
      <p:ext uri="{BB962C8B-B14F-4D97-AF65-F5344CB8AC3E}">
        <p14:creationId xmlns:p14="http://schemas.microsoft.com/office/powerpoint/2010/main" val="354989094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D88DB50-2FB2-4D5E-B01E-13F32BAA5C58}" type="slidenum">
              <a:rPr lang="en-US" smtClean="0">
                <a:latin typeface="Arial" pitchFamily="34" charset="0"/>
              </a:rPr>
              <a:pPr/>
              <a:t>0</a:t>
            </a:fld>
            <a:endParaRPr lang="en-US" dirty="0" smtClean="0">
              <a:latin typeface="Arial" pitchFamily="34" charset="0"/>
            </a:endParaRPr>
          </a:p>
        </p:txBody>
      </p:sp>
      <p:sp>
        <p:nvSpPr>
          <p:cNvPr id="8195" name="Rectangle 2"/>
          <p:cNvSpPr>
            <a:spLocks noGrp="1" noRot="1" noChangeAspect="1" noChangeArrowheads="1" noTextEdit="1"/>
          </p:cNvSpPr>
          <p:nvPr>
            <p:ph type="sldImg"/>
          </p:nvPr>
        </p:nvSpPr>
        <p:spPr>
          <a:xfrm>
            <a:off x="944563" y="693738"/>
            <a:ext cx="4973637" cy="3443287"/>
          </a:xfrm>
          <a:ln w="12700" cap="flat">
            <a:solidFill>
              <a:srgbClr val="000000"/>
            </a:solidFill>
          </a:ln>
        </p:spPr>
      </p:sp>
      <p:sp>
        <p:nvSpPr>
          <p:cNvPr id="8196" name="Rectangle 3"/>
          <p:cNvSpPr>
            <a:spLocks noGrp="1" noChangeArrowheads="1"/>
          </p:cNvSpPr>
          <p:nvPr>
            <p:ph type="body" idx="1"/>
          </p:nvPr>
        </p:nvSpPr>
        <p:spPr>
          <a:xfrm>
            <a:off x="915988" y="4368800"/>
            <a:ext cx="5026025" cy="4140200"/>
          </a:xfrm>
          <a:noFill/>
          <a:ln/>
        </p:spPr>
        <p:txBody>
          <a:bodyPr lIns="92606" tIns="46302" rIns="92606" bIns="46302"/>
          <a:lstStyle/>
          <a:p>
            <a:pPr eaLnBrk="1" hangingPunct="1"/>
            <a:endParaRPr lang="en-GB" b="0"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119813" y="8833922"/>
            <a:ext cx="544512" cy="184666"/>
          </a:xfrm>
          <a:ln/>
        </p:spPr>
        <p:txBody>
          <a:bodyPr/>
          <a:lstStyle/>
          <a:p>
            <a:fld id="{1C166B0B-CD4E-491C-BFC0-D433E3D18C35}" type="slidenum">
              <a:rPr lang="en-US"/>
              <a:pPr/>
              <a:t>9</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0" dirty="0" smtClean="0"/>
              <a:t>Conti…</a:t>
            </a:r>
            <a:endParaRPr lang="en-US"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119813" y="8833922"/>
            <a:ext cx="544512" cy="184666"/>
          </a:xfrm>
          <a:ln/>
        </p:spPr>
        <p:txBody>
          <a:bodyPr/>
          <a:lstStyle/>
          <a:p>
            <a:fld id="{1C166B0B-CD4E-491C-BFC0-D433E3D18C35}" type="slidenum">
              <a:rPr lang="en-US"/>
              <a:pPr/>
              <a:t>1</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tabLst/>
              <a:defRPr/>
            </a:pPr>
            <a:endParaRPr lang="en-US" sz="1600" b="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119813" y="8833922"/>
            <a:ext cx="544512" cy="184666"/>
          </a:xfrm>
          <a:ln/>
        </p:spPr>
        <p:txBody>
          <a:bodyPr/>
          <a:lstStyle/>
          <a:p>
            <a:fld id="{1C166B0B-CD4E-491C-BFC0-D433E3D18C35}" type="slidenum">
              <a:rPr lang="en-US"/>
              <a:pPr/>
              <a:t>2</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119813" y="8833922"/>
            <a:ext cx="544512" cy="184666"/>
          </a:xfrm>
          <a:ln/>
        </p:spPr>
        <p:txBody>
          <a:bodyPr/>
          <a:lstStyle/>
          <a:p>
            <a:fld id="{1C166B0B-CD4E-491C-BFC0-D433E3D18C35}" type="slidenum">
              <a:rPr lang="en-US"/>
              <a:pPr/>
              <a:t>3</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b="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119813" y="8833922"/>
            <a:ext cx="544512" cy="184666"/>
          </a:xfrm>
          <a:ln/>
        </p:spPr>
        <p:txBody>
          <a:bodyPr/>
          <a:lstStyle/>
          <a:p>
            <a:fld id="{1C166B0B-CD4E-491C-BFC0-D433E3D18C35}" type="slidenum">
              <a:rPr lang="en-US"/>
              <a:pPr/>
              <a:t>4</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119813" y="8833922"/>
            <a:ext cx="544512" cy="184666"/>
          </a:xfrm>
          <a:ln/>
        </p:spPr>
        <p:txBody>
          <a:bodyPr/>
          <a:lstStyle/>
          <a:p>
            <a:fld id="{1C166B0B-CD4E-491C-BFC0-D433E3D18C35}" type="slidenum">
              <a:rPr lang="en-US"/>
              <a:pPr/>
              <a:t>5</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0" dirty="0" smtClean="0"/>
              <a:t>Conti…</a:t>
            </a:r>
            <a:endParaRPr lang="en-US"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119813" y="8833922"/>
            <a:ext cx="544512" cy="184666"/>
          </a:xfrm>
          <a:ln/>
        </p:spPr>
        <p:txBody>
          <a:bodyPr/>
          <a:lstStyle/>
          <a:p>
            <a:fld id="{1C166B0B-CD4E-491C-BFC0-D433E3D18C35}" type="slidenum">
              <a:rPr lang="en-US"/>
              <a:pPr/>
              <a:t>6</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0" dirty="0" smtClean="0"/>
              <a:t>Conti…</a:t>
            </a:r>
            <a:endParaRPr lang="en-US"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119813" y="8833922"/>
            <a:ext cx="544512" cy="184666"/>
          </a:xfrm>
          <a:ln/>
        </p:spPr>
        <p:txBody>
          <a:bodyPr/>
          <a:lstStyle/>
          <a:p>
            <a:fld id="{1C166B0B-CD4E-491C-BFC0-D433E3D18C35}" type="slidenum">
              <a:rPr lang="en-US"/>
              <a:pPr/>
              <a:t>7</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0" dirty="0" smtClean="0"/>
              <a:t>Conti…</a:t>
            </a:r>
            <a:endParaRPr lang="en-US"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119813" y="8833922"/>
            <a:ext cx="544512" cy="184666"/>
          </a:xfrm>
          <a:ln/>
        </p:spPr>
        <p:txBody>
          <a:bodyPr/>
          <a:lstStyle/>
          <a:p>
            <a:fld id="{1C166B0B-CD4E-491C-BFC0-D433E3D18C35}" type="slidenum">
              <a:rPr lang="en-US"/>
              <a:pPr/>
              <a:t>8</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0" dirty="0" smtClean="0"/>
              <a:t>Conti…</a:t>
            </a:r>
            <a:endParaRPr lang="en-US" b="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w="9525">
              <a:noFill/>
              <a:miter lim="800000"/>
              <a:headEnd/>
              <a:tailEnd/>
            </a:ln>
            <a:effectLst/>
          </p:spPr>
          <p:txBody>
            <a:bodyPr lIns="0" tIns="0" rIns="0" bIns="0">
              <a:spAutoFit/>
            </a:bodyPr>
            <a:lstStyle/>
            <a:p>
              <a:pPr defTabSz="977900">
                <a:defRPr/>
              </a:pPr>
              <a:r>
                <a:rPr lang="en-US" sz="1500" u="none" dirty="0">
                  <a:latin typeface="Arial" charset="0"/>
                </a:rPr>
                <a:t>CONFIDENTIAL</a:t>
              </a:r>
            </a:p>
          </p:txBody>
        </p:sp>
        <p:sp>
          <p:nvSpPr>
            <p:cNvPr id="6" name="McK Document" hidden="1"/>
            <p:cNvSpPr txBox="1">
              <a:spLocks noChangeArrowheads="1"/>
            </p:cNvSpPr>
            <p:nvPr userDrawn="1"/>
          </p:nvSpPr>
          <p:spPr bwMode="auto">
            <a:xfrm>
              <a:off x="1663" y="3049"/>
              <a:ext cx="3167" cy="131"/>
            </a:xfrm>
            <a:prstGeom prst="rect">
              <a:avLst/>
            </a:prstGeom>
            <a:noFill/>
            <a:ln w="9525">
              <a:noFill/>
              <a:miter lim="800000"/>
              <a:headEnd/>
              <a:tailEnd/>
            </a:ln>
            <a:effectLst/>
          </p:spPr>
          <p:txBody>
            <a:bodyPr lIns="0" tIns="0" rIns="0" bIns="0">
              <a:spAutoFit/>
            </a:bodyPr>
            <a:lstStyle/>
            <a:p>
              <a:pPr defTabSz="977900">
                <a:defRPr/>
              </a:pPr>
              <a:r>
                <a:rPr lang="en-US" sz="1500" u="none" dirty="0">
                  <a:latin typeface="Arial" charset="0"/>
                </a:rPr>
                <a:t>Document</a:t>
              </a:r>
            </a:p>
          </p:txBody>
        </p:sp>
        <p:sp>
          <p:nvSpPr>
            <p:cNvPr id="7" name="McK Date" hidden="1"/>
            <p:cNvSpPr txBox="1">
              <a:spLocks noChangeArrowheads="1"/>
            </p:cNvSpPr>
            <p:nvPr userDrawn="1"/>
          </p:nvSpPr>
          <p:spPr bwMode="auto">
            <a:xfrm>
              <a:off x="1663" y="3216"/>
              <a:ext cx="3167" cy="134"/>
            </a:xfrm>
            <a:prstGeom prst="rect">
              <a:avLst/>
            </a:prstGeom>
            <a:noFill/>
            <a:ln w="9525">
              <a:noFill/>
              <a:miter lim="800000"/>
              <a:headEnd/>
              <a:tailEnd/>
            </a:ln>
            <a:effectLst/>
          </p:spPr>
          <p:txBody>
            <a:bodyPr lIns="0" tIns="0" rIns="0" bIns="0">
              <a:spAutoFit/>
            </a:bodyPr>
            <a:lstStyle/>
            <a:p>
              <a:pPr defTabSz="977900">
                <a:defRPr/>
              </a:pPr>
              <a:r>
                <a:rPr lang="en-US" sz="1500" u="none" dirty="0">
                  <a:latin typeface="Arial" charset="0"/>
                </a:rPr>
                <a:t>Date</a:t>
              </a:r>
            </a:p>
          </p:txBody>
        </p:sp>
        <p:sp>
          <p:nvSpPr>
            <p:cNvPr id="8" name="McK Disclaimer" hidden="1"/>
            <p:cNvSpPr>
              <a:spLocks noChangeArrowheads="1"/>
            </p:cNvSpPr>
            <p:nvPr userDrawn="1">
              <p:custDataLst>
                <p:tags r:id="rId1"/>
              </p:custDataLst>
            </p:nvPr>
          </p:nvSpPr>
          <p:spPr bwMode="auto">
            <a:xfrm>
              <a:off x="1663" y="3759"/>
              <a:ext cx="2303" cy="430"/>
            </a:xfrm>
            <a:prstGeom prst="rect">
              <a:avLst/>
            </a:prstGeom>
            <a:noFill/>
            <a:ln w="9525">
              <a:noFill/>
              <a:miter lim="800000"/>
              <a:headEnd/>
              <a:tailEnd/>
            </a:ln>
            <a:effectLst/>
          </p:spPr>
          <p:txBody>
            <a:bodyPr lIns="0" tIns="0" rIns="0" bIns="0">
              <a:spAutoFit/>
            </a:bodyPr>
            <a:lstStyle/>
            <a:p>
              <a:pPr defTabSz="860425" eaLnBrk="0" hangingPunct="0">
                <a:defRPr/>
              </a:pPr>
              <a:r>
                <a:rPr lang="en-US" sz="1000" u="none" dirty="0">
                  <a:latin typeface="Arial" charset="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pic>
        <p:nvPicPr>
          <p:cNvPr id="9" name="Picture 33" descr="UNDP Footer"/>
          <p:cNvPicPr>
            <a:picLocks noChangeAspect="1" noChangeArrowheads="1"/>
          </p:cNvPicPr>
          <p:nvPr/>
        </p:nvPicPr>
        <p:blipFill>
          <a:blip r:embed="rId3" cstate="print"/>
          <a:srcRect/>
          <a:stretch>
            <a:fillRect/>
          </a:stretch>
        </p:blipFill>
        <p:spPr bwMode="auto">
          <a:xfrm>
            <a:off x="0" y="6475413"/>
            <a:ext cx="9906000" cy="379412"/>
          </a:xfrm>
          <a:prstGeom prst="rect">
            <a:avLst/>
          </a:prstGeom>
          <a:noFill/>
          <a:ln w="9525">
            <a:noFill/>
            <a:miter lim="800000"/>
            <a:headEnd/>
            <a:tailEnd/>
          </a:ln>
        </p:spPr>
      </p:pic>
      <p:sp>
        <p:nvSpPr>
          <p:cNvPr id="10" name="Rectangle 38"/>
          <p:cNvSpPr>
            <a:spLocks noChangeArrowheads="1"/>
          </p:cNvSpPr>
          <p:nvPr/>
        </p:nvSpPr>
        <p:spPr bwMode="auto">
          <a:xfrm>
            <a:off x="0" y="622300"/>
            <a:ext cx="2779713" cy="5853113"/>
          </a:xfrm>
          <a:prstGeom prst="rect">
            <a:avLst/>
          </a:prstGeom>
          <a:solidFill>
            <a:srgbClr val="003399"/>
          </a:solidFill>
          <a:ln w="9525">
            <a:noFill/>
            <a:miter lim="800000"/>
            <a:headEnd/>
            <a:tailEnd/>
          </a:ln>
          <a:effectLst/>
        </p:spPr>
        <p:txBody>
          <a:bodyPr wrap="none" anchor="ctr"/>
          <a:lstStyle/>
          <a:p>
            <a:pPr>
              <a:defRPr/>
            </a:pPr>
            <a:endParaRPr lang="en-US" dirty="0">
              <a:latin typeface="Arial" charset="0"/>
            </a:endParaRPr>
          </a:p>
        </p:txBody>
      </p:sp>
      <p:pic>
        <p:nvPicPr>
          <p:cNvPr id="11" name="Picture 39" descr="bundp43mm"/>
          <p:cNvPicPr>
            <a:picLocks noChangeAspect="1" noChangeArrowheads="1"/>
          </p:cNvPicPr>
          <p:nvPr/>
        </p:nvPicPr>
        <p:blipFill>
          <a:blip r:embed="rId4" cstate="print"/>
          <a:srcRect/>
          <a:stretch>
            <a:fillRect/>
          </a:stretch>
        </p:blipFill>
        <p:spPr bwMode="auto">
          <a:xfrm>
            <a:off x="761086" y="1420008"/>
            <a:ext cx="1135036" cy="2008487"/>
          </a:xfrm>
          <a:prstGeom prst="rect">
            <a:avLst/>
          </a:prstGeom>
          <a:noFill/>
          <a:ln w="9525">
            <a:noFill/>
            <a:miter lim="800000"/>
            <a:headEnd/>
            <a:tailEnd/>
          </a:ln>
        </p:spPr>
      </p:pic>
      <p:pic>
        <p:nvPicPr>
          <p:cNvPr id="12" name="Picture 40" descr="UNDP Header - No Logo"/>
          <p:cNvPicPr>
            <a:picLocks noChangeAspect="1" noChangeArrowheads="1"/>
          </p:cNvPicPr>
          <p:nvPr/>
        </p:nvPicPr>
        <p:blipFill>
          <a:blip r:embed="rId5" cstate="print"/>
          <a:srcRect/>
          <a:stretch>
            <a:fillRect/>
          </a:stretch>
        </p:blipFill>
        <p:spPr bwMode="auto">
          <a:xfrm>
            <a:off x="0" y="0"/>
            <a:ext cx="9906000" cy="622300"/>
          </a:xfrm>
          <a:prstGeom prst="rect">
            <a:avLst/>
          </a:prstGeom>
          <a:noFill/>
          <a:ln w="9525">
            <a:noFill/>
            <a:miter lim="800000"/>
            <a:headEnd/>
            <a:tailEnd/>
          </a:ln>
        </p:spPr>
      </p:pic>
      <p:sp>
        <p:nvSpPr>
          <p:cNvPr id="13314" name="Rectangle 2"/>
          <p:cNvSpPr>
            <a:spLocks noGrp="1" noChangeArrowheads="1"/>
          </p:cNvSpPr>
          <p:nvPr>
            <p:ph type="ctrTitle"/>
          </p:nvPr>
        </p:nvSpPr>
        <p:spPr>
          <a:xfrm>
            <a:off x="2917825" y="2757488"/>
            <a:ext cx="5557838" cy="396875"/>
          </a:xfrm>
        </p:spPr>
        <p:txBody>
          <a:bodyPr/>
          <a:lstStyle>
            <a:lvl1pPr>
              <a:defRPr sz="2600" b="0"/>
            </a:lvl1pPr>
          </a:lstStyle>
          <a:p>
            <a:r>
              <a:rPr lang="en-US"/>
              <a:t>Click to edit Master title style</a:t>
            </a:r>
          </a:p>
        </p:txBody>
      </p:sp>
      <p:sp>
        <p:nvSpPr>
          <p:cNvPr id="13315" name="Rectangle 3"/>
          <p:cNvSpPr>
            <a:spLocks noGrp="1" noChangeArrowheads="1"/>
          </p:cNvSpPr>
          <p:nvPr>
            <p:ph type="subTitle" idx="1"/>
          </p:nvPr>
        </p:nvSpPr>
        <p:spPr>
          <a:xfrm>
            <a:off x="2917825" y="3962400"/>
            <a:ext cx="5557838" cy="320675"/>
          </a:xfrm>
        </p:spPr>
        <p:txBody>
          <a:bodyPr/>
          <a:lstStyle>
            <a:lvl1pPr>
              <a:defRPr sz="2100"/>
            </a:lvl1pPr>
          </a:lstStyle>
          <a:p>
            <a:r>
              <a:rPr lang="en-US"/>
              <a:t>Click to edit Master subtitle style</a:t>
            </a:r>
          </a:p>
        </p:txBody>
      </p:sp>
      <p:sp>
        <p:nvSpPr>
          <p:cNvPr id="13" name="doc id"/>
          <p:cNvSpPr>
            <a:spLocks noGrp="1" noChangeArrowheads="1"/>
          </p:cNvSpPr>
          <p:nvPr>
            <p:ph type="ftr" sz="quarter" idx="10"/>
          </p:nvPr>
        </p:nvSpPr>
        <p:spPr bwMode="auto">
          <a:xfrm>
            <a:off x="9290050" y="36513"/>
            <a:ext cx="368300" cy="1365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900" u="none">
                <a:solidFill>
                  <a:srgbClr val="000000"/>
                </a:solidFill>
                <a:latin typeface="Arial" charset="0"/>
              </a:defRPr>
            </a:lvl1pPr>
          </a:lstStyle>
          <a:p>
            <a:pPr>
              <a:defRPr/>
            </a:pPr>
            <a:r>
              <a:rPr lang="da-DK"/>
              <a:t>Presentation to RR Meeting</a:t>
            </a:r>
          </a:p>
        </p:txBody>
      </p:sp>
      <p:sp>
        <p:nvSpPr>
          <p:cNvPr id="14" name="Rectangle 32"/>
          <p:cNvSpPr>
            <a:spLocks noGrp="1" noChangeArrowheads="1"/>
          </p:cNvSpPr>
          <p:nvPr>
            <p:ph type="sldNum" sz="quarter" idx="11"/>
          </p:nvPr>
        </p:nvSpPr>
        <p:spPr/>
        <p:txBody>
          <a:bodyPr/>
          <a:lstStyle>
            <a:lvl1pPr>
              <a:defRPr/>
            </a:lvl1pPr>
          </a:lstStyle>
          <a:p>
            <a:pPr>
              <a:defRPr/>
            </a:pPr>
            <a:fld id="{BF57E308-9F89-41AB-AD27-C55B6F4D9D76}" type="slidenum">
              <a:rPr lang="en-US"/>
              <a:pPr>
                <a:defRPr/>
              </a:pPr>
              <a:t>‹#›</a:t>
            </a:fld>
            <a:endParaRPr lang="en-US" dirty="0"/>
          </a:p>
        </p:txBody>
      </p:sp>
      <p:pic>
        <p:nvPicPr>
          <p:cNvPr id="18" name="Picture 17" descr="Short-GEF logo colored NOTAG transparent.png"/>
          <p:cNvPicPr>
            <a:picLocks noChangeAspect="1"/>
          </p:cNvPicPr>
          <p:nvPr userDrawn="1"/>
        </p:nvPicPr>
        <p:blipFill>
          <a:blip r:embed="rId6" cstate="print"/>
          <a:stretch>
            <a:fillRect/>
          </a:stretch>
        </p:blipFill>
        <p:spPr>
          <a:xfrm>
            <a:off x="717769" y="4173967"/>
            <a:ext cx="1237845" cy="1446903"/>
          </a:xfrm>
          <a:prstGeom prst="rect">
            <a:avLst/>
          </a:prstGeom>
          <a:solidFill>
            <a:schemeClr val="bg1"/>
          </a:solid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1001E0D-7D0F-47CD-9500-CE292CE2960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9800" y="717550"/>
            <a:ext cx="2386013" cy="220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1763" y="717550"/>
            <a:ext cx="7005637" cy="220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BCEDF80-57CD-4303-94E4-7DF8B2651A7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Short-GEF logo colored NOTAG transparent.png"/>
          <p:cNvPicPr>
            <a:picLocks noChangeAspect="1"/>
          </p:cNvPicPr>
          <p:nvPr userDrawn="1"/>
        </p:nvPicPr>
        <p:blipFill>
          <a:blip r:embed="rId2" cstate="print"/>
          <a:stretch>
            <a:fillRect/>
          </a:stretch>
        </p:blipFill>
        <p:spPr>
          <a:xfrm>
            <a:off x="9300578" y="21516"/>
            <a:ext cx="450962" cy="527125"/>
          </a:xfrm>
          <a:prstGeom prst="rect">
            <a:avLst/>
          </a:prstGeom>
          <a:solidFill>
            <a:schemeClr val="bg1"/>
          </a:solidFill>
        </p:spPr>
      </p:pic>
      <p:sp>
        <p:nvSpPr>
          <p:cNvPr id="6" name="Rectangle 5"/>
          <p:cNvSpPr/>
          <p:nvPr userDrawn="1"/>
        </p:nvSpPr>
        <p:spPr>
          <a:xfrm>
            <a:off x="3045049" y="6519446"/>
            <a:ext cx="3844024" cy="338554"/>
          </a:xfrm>
          <a:prstGeom prst="rect">
            <a:avLst/>
          </a:prstGeom>
        </p:spPr>
        <p:txBody>
          <a:bodyPr wrap="square">
            <a:spAutoFit/>
          </a:bodyPr>
          <a:lstStyle/>
          <a:p>
            <a:r>
              <a:rPr lang="en-IN" u="none" dirty="0" smtClean="0">
                <a:solidFill>
                  <a:schemeClr val="bg1"/>
                </a:solidFill>
              </a:rPr>
              <a:t>India-Africa Conclave 18-20 March 2012</a:t>
            </a:r>
            <a:endParaRPr lang="en-IN" u="none"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1412F3D-2938-4B4B-9858-E3A94D41ADF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9225" y="1338263"/>
            <a:ext cx="4686300" cy="1585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7925" y="1338263"/>
            <a:ext cx="4687888" cy="1585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4452E7F-D00F-4251-87EE-50B156AFBC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3290709-A3A6-4FA6-9726-06D6F8CCC26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D4C24B-36B1-4851-96AA-F556646F006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Short-GEF logo colored NOTAG transparent.png"/>
          <p:cNvPicPr>
            <a:picLocks noChangeAspect="1"/>
          </p:cNvPicPr>
          <p:nvPr userDrawn="1"/>
        </p:nvPicPr>
        <p:blipFill>
          <a:blip r:embed="rId2" cstate="print"/>
          <a:stretch>
            <a:fillRect/>
          </a:stretch>
        </p:blipFill>
        <p:spPr>
          <a:xfrm>
            <a:off x="9337637" y="32274"/>
            <a:ext cx="440381" cy="514757"/>
          </a:xfrm>
          <a:prstGeom prst="rect">
            <a:avLst/>
          </a:prstGeom>
          <a:solidFill>
            <a:schemeClr val="bg1"/>
          </a:solidFill>
        </p:spPr>
      </p:pic>
      <p:sp>
        <p:nvSpPr>
          <p:cNvPr id="5" name="Rectangle 4"/>
          <p:cNvSpPr/>
          <p:nvPr userDrawn="1"/>
        </p:nvSpPr>
        <p:spPr>
          <a:xfrm>
            <a:off x="3479592" y="6519446"/>
            <a:ext cx="2839239" cy="338554"/>
          </a:xfrm>
          <a:prstGeom prst="rect">
            <a:avLst/>
          </a:prstGeom>
        </p:spPr>
        <p:txBody>
          <a:bodyPr wrap="square">
            <a:spAutoFit/>
          </a:bodyPr>
          <a:lstStyle/>
          <a:p>
            <a:r>
              <a:rPr lang="en-IN" u="none" dirty="0" smtClean="0">
                <a:solidFill>
                  <a:schemeClr val="bg1"/>
                </a:solidFill>
              </a:rPr>
              <a:t>UNDP-GEF Project Inception</a:t>
            </a:r>
            <a:endParaRPr lang="en-IN" u="none"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7736E70-28FC-4884-9BD2-55D82E3A9B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013E700-3931-42F2-A074-4FB364CB20C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3" descr="UNDP Header"/>
          <p:cNvPicPr>
            <a:picLocks noChangeAspect="1" noChangeArrowheads="1"/>
          </p:cNvPicPr>
          <p:nvPr/>
        </p:nvPicPr>
        <p:blipFill>
          <a:blip r:embed="rId13" cstate="print"/>
          <a:srcRect/>
          <a:stretch>
            <a:fillRect/>
          </a:stretch>
        </p:blipFill>
        <p:spPr bwMode="auto">
          <a:xfrm>
            <a:off x="0" y="0"/>
            <a:ext cx="9906000" cy="622300"/>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7594600" y="6643688"/>
            <a:ext cx="2063750" cy="1984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300" u="none">
                <a:solidFill>
                  <a:srgbClr val="000000"/>
                </a:solidFill>
                <a:latin typeface="Arial" charset="0"/>
              </a:defRPr>
            </a:lvl1pPr>
          </a:lstStyle>
          <a:p>
            <a:pPr>
              <a:defRPr/>
            </a:pPr>
            <a:fld id="{49DC22F0-9314-4C79-A4CA-5C8061B7C2FE}" type="slidenum">
              <a:rPr lang="en-US"/>
              <a:pPr>
                <a:defRPr/>
              </a:pPr>
              <a:t>‹#›</a:t>
            </a:fld>
            <a:endParaRPr lang="en-US" dirty="0"/>
          </a:p>
        </p:txBody>
      </p:sp>
      <p:sp>
        <p:nvSpPr>
          <p:cNvPr id="1028" name="Rectangle 2"/>
          <p:cNvSpPr>
            <a:spLocks noGrp="1" noChangeArrowheads="1"/>
          </p:cNvSpPr>
          <p:nvPr>
            <p:ph type="title"/>
          </p:nvPr>
        </p:nvSpPr>
        <p:spPr bwMode="auto">
          <a:xfrm>
            <a:off x="131763" y="717550"/>
            <a:ext cx="9526587" cy="304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9" name="Rectangle 3"/>
          <p:cNvSpPr>
            <a:spLocks noGrp="1" noChangeArrowheads="1"/>
          </p:cNvSpPr>
          <p:nvPr>
            <p:ph type="body" idx="1"/>
          </p:nvPr>
        </p:nvSpPr>
        <p:spPr bwMode="auto">
          <a:xfrm>
            <a:off x="149225" y="1338263"/>
            <a:ext cx="9526588" cy="15859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McK Slide Elements"/>
          <p:cNvGrpSpPr>
            <a:grpSpLocks/>
          </p:cNvGrpSpPr>
          <p:nvPr/>
        </p:nvGrpSpPr>
        <p:grpSpPr bwMode="auto">
          <a:xfrm>
            <a:off x="134938" y="542925"/>
            <a:ext cx="9526587" cy="6288088"/>
            <a:chOff x="77" y="335"/>
            <a:chExt cx="5429" cy="3882"/>
          </a:xfrm>
        </p:grpSpPr>
        <p:sp>
          <p:nvSpPr>
            <p:cNvPr id="1032" name="McK Measure" hidden="1"/>
            <p:cNvSpPr txBox="1">
              <a:spLocks noChangeArrowheads="1"/>
            </p:cNvSpPr>
            <p:nvPr userDrawn="1"/>
          </p:nvSpPr>
          <p:spPr bwMode="auto">
            <a:xfrm>
              <a:off x="77" y="335"/>
              <a:ext cx="5429" cy="154"/>
            </a:xfrm>
            <a:prstGeom prst="rect">
              <a:avLst/>
            </a:prstGeom>
            <a:noFill/>
            <a:ln w="9525">
              <a:noFill/>
              <a:miter lim="800000"/>
              <a:headEnd/>
              <a:tailEnd/>
            </a:ln>
            <a:effectLst/>
          </p:spPr>
          <p:txBody>
            <a:bodyPr lIns="0" tIns="0" rIns="0" bIns="0">
              <a:spAutoFit/>
            </a:bodyPr>
            <a:lstStyle/>
            <a:p>
              <a:pPr defTabSz="957263">
                <a:defRPr/>
              </a:pPr>
              <a:r>
                <a:rPr lang="en-US" sz="1700" u="none" dirty="0">
                  <a:latin typeface="Arial" charset="0"/>
                </a:rPr>
                <a:t>Unit of measure</a:t>
              </a:r>
            </a:p>
          </p:txBody>
        </p:sp>
        <p:sp>
          <p:nvSpPr>
            <p:cNvPr id="1033" name="McK Footnote" hidden="1"/>
            <p:cNvSpPr txBox="1">
              <a:spLocks noChangeArrowheads="1"/>
            </p:cNvSpPr>
            <p:nvPr userDrawn="1"/>
          </p:nvSpPr>
          <p:spPr bwMode="auto">
            <a:xfrm>
              <a:off x="79" y="3964"/>
              <a:ext cx="5145" cy="253"/>
            </a:xfrm>
            <a:prstGeom prst="rect">
              <a:avLst/>
            </a:prstGeom>
            <a:noFill/>
            <a:ln w="9525">
              <a:noFill/>
              <a:miter lim="800000"/>
              <a:headEnd/>
              <a:tailEnd/>
            </a:ln>
            <a:effectLst/>
          </p:spPr>
          <p:txBody>
            <a:bodyPr lIns="0" tIns="0" rIns="0" bIns="0">
              <a:spAutoFit/>
            </a:bodyPr>
            <a:lstStyle/>
            <a:p>
              <a:pPr marL="614363" indent="-614363" defTabSz="957263">
                <a:tabLst>
                  <a:tab pos="569913" algn="r"/>
                </a:tabLst>
                <a:defRPr/>
              </a:pPr>
              <a:r>
                <a:rPr lang="en-US" sz="1300" u="none" dirty="0">
                  <a:solidFill>
                    <a:srgbClr val="000000"/>
                  </a:solidFill>
                  <a:latin typeface="Arial" charset="0"/>
                </a:rPr>
                <a:t>	*	Footnote</a:t>
              </a:r>
            </a:p>
            <a:p>
              <a:pPr marL="614363" indent="-614363" defTabSz="957263">
                <a:spcBef>
                  <a:spcPct val="20000"/>
                </a:spcBef>
                <a:tabLst>
                  <a:tab pos="569913" algn="r"/>
                </a:tabLst>
                <a:defRPr/>
              </a:pPr>
              <a:r>
                <a:rPr lang="en-US" sz="1300" u="none" dirty="0">
                  <a:solidFill>
                    <a:srgbClr val="000000"/>
                  </a:solidFill>
                  <a:latin typeface="Arial" charset="0"/>
                </a:rPr>
                <a:t>Source:		Source</a:t>
              </a:r>
            </a:p>
          </p:txBody>
        </p:sp>
      </p:grpSp>
      <p:pic>
        <p:nvPicPr>
          <p:cNvPr id="1031" name="Picture 28" descr="UNDP Footer"/>
          <p:cNvPicPr>
            <a:picLocks noChangeAspect="1" noChangeArrowheads="1"/>
          </p:cNvPicPr>
          <p:nvPr/>
        </p:nvPicPr>
        <p:blipFill>
          <a:blip r:embed="rId14" cstate="print"/>
          <a:srcRect/>
          <a:stretch>
            <a:fillRect/>
          </a:stretch>
        </p:blipFill>
        <p:spPr bwMode="auto">
          <a:xfrm>
            <a:off x="0" y="6475413"/>
            <a:ext cx="9906000" cy="379412"/>
          </a:xfrm>
          <a:prstGeom prst="rect">
            <a:avLst/>
          </a:prstGeom>
          <a:noFill/>
          <a:ln w="9525">
            <a:noFill/>
            <a:miter lim="800000"/>
            <a:headEnd/>
            <a:tailEnd/>
          </a:ln>
        </p:spPr>
      </p:pic>
      <p:sp>
        <p:nvSpPr>
          <p:cNvPr id="1054" name="Rectangle 30"/>
          <p:cNvSpPr>
            <a:spLocks noChangeArrowheads="1"/>
          </p:cNvSpPr>
          <p:nvPr/>
        </p:nvSpPr>
        <p:spPr bwMode="auto">
          <a:xfrm>
            <a:off x="127000" y="6556375"/>
            <a:ext cx="3817938" cy="246063"/>
          </a:xfrm>
          <a:prstGeom prst="rect">
            <a:avLst/>
          </a:prstGeom>
          <a:noFill/>
          <a:ln w="9525">
            <a:noFill/>
            <a:miter lim="800000"/>
            <a:headEnd/>
            <a:tailEnd/>
          </a:ln>
          <a:effectLst/>
        </p:spPr>
        <p:txBody>
          <a:bodyPr lIns="97642" tIns="48821" rIns="97642" bIns="48821" anchor="b"/>
          <a:lstStyle/>
          <a:p>
            <a:pPr defTabSz="977900">
              <a:defRPr/>
            </a:pPr>
            <a:endParaRPr lang="en-GB" sz="1100" b="1" u="none" dirty="0">
              <a:solidFill>
                <a:schemeClr val="bg1"/>
              </a:solidFill>
              <a:latin typeface="Tahoma" pitchFamily="34" charset="0"/>
            </a:endParaRPr>
          </a:p>
        </p:txBody>
      </p:sp>
      <p:sp>
        <p:nvSpPr>
          <p:cNvPr id="1055" name="Rectangle 31"/>
          <p:cNvSpPr>
            <a:spLocks noChangeArrowheads="1"/>
          </p:cNvSpPr>
          <p:nvPr/>
        </p:nvSpPr>
        <p:spPr bwMode="auto">
          <a:xfrm>
            <a:off x="7834313" y="6621463"/>
            <a:ext cx="2105025" cy="233362"/>
          </a:xfrm>
          <a:prstGeom prst="rect">
            <a:avLst/>
          </a:prstGeom>
          <a:noFill/>
          <a:ln w="9525">
            <a:noFill/>
            <a:miter lim="800000"/>
            <a:headEnd/>
            <a:tailEnd/>
          </a:ln>
          <a:effectLst/>
        </p:spPr>
        <p:txBody>
          <a:bodyPr lIns="97642" tIns="48821" rIns="97642" bIns="48821" anchor="b"/>
          <a:lstStyle/>
          <a:p>
            <a:pPr algn="r" defTabSz="977900">
              <a:defRPr/>
            </a:pPr>
            <a:fld id="{91D55639-D05E-48AC-9BE4-9CAAD247C9BD}" type="slidenum">
              <a:rPr lang="en-US" sz="1300" b="1" u="none">
                <a:solidFill>
                  <a:schemeClr val="bg1"/>
                </a:solidFill>
                <a:latin typeface="Tahoma" pitchFamily="34" charset="0"/>
              </a:rPr>
              <a:pPr algn="r" defTabSz="977900">
                <a:defRPr/>
              </a:pPr>
              <a:t>‹#›</a:t>
            </a:fld>
            <a:endParaRPr lang="en-US" sz="1300" b="1" u="none" dirty="0">
              <a:solidFill>
                <a:schemeClr val="bg1"/>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iming>
    <p:tnLst>
      <p:par>
        <p:cTn id="1" dur="indefinite" restart="never" nodeType="tmRoot"/>
      </p:par>
    </p:tnLst>
  </p:timing>
  <p:hf hdr="0" ftr="0" dt="0"/>
  <p:txStyles>
    <p:titleStyle>
      <a:lvl1pPr algn="r" defTabSz="957263" rtl="0" eaLnBrk="0" fontAlgn="base" hangingPunct="0">
        <a:spcBef>
          <a:spcPct val="0"/>
        </a:spcBef>
        <a:spcAft>
          <a:spcPct val="0"/>
        </a:spcAft>
        <a:defRPr sz="2000" b="1">
          <a:solidFill>
            <a:srgbClr val="3333CC"/>
          </a:solidFill>
          <a:latin typeface="+mj-lt"/>
          <a:ea typeface="+mj-ea"/>
          <a:cs typeface="+mj-cs"/>
        </a:defRPr>
      </a:lvl1pPr>
      <a:lvl2pPr algn="r" defTabSz="957263" rtl="0" eaLnBrk="0" fontAlgn="base" hangingPunct="0">
        <a:spcBef>
          <a:spcPct val="0"/>
        </a:spcBef>
        <a:spcAft>
          <a:spcPct val="0"/>
        </a:spcAft>
        <a:defRPr sz="2000" b="1">
          <a:solidFill>
            <a:srgbClr val="3333CC"/>
          </a:solidFill>
          <a:latin typeface="Arial" charset="0"/>
        </a:defRPr>
      </a:lvl2pPr>
      <a:lvl3pPr algn="r" defTabSz="957263" rtl="0" eaLnBrk="0" fontAlgn="base" hangingPunct="0">
        <a:spcBef>
          <a:spcPct val="0"/>
        </a:spcBef>
        <a:spcAft>
          <a:spcPct val="0"/>
        </a:spcAft>
        <a:defRPr sz="2000" b="1">
          <a:solidFill>
            <a:srgbClr val="3333CC"/>
          </a:solidFill>
          <a:latin typeface="Arial" charset="0"/>
        </a:defRPr>
      </a:lvl3pPr>
      <a:lvl4pPr algn="r" defTabSz="957263" rtl="0" eaLnBrk="0" fontAlgn="base" hangingPunct="0">
        <a:spcBef>
          <a:spcPct val="0"/>
        </a:spcBef>
        <a:spcAft>
          <a:spcPct val="0"/>
        </a:spcAft>
        <a:defRPr sz="2000" b="1">
          <a:solidFill>
            <a:srgbClr val="3333CC"/>
          </a:solidFill>
          <a:latin typeface="Arial" charset="0"/>
        </a:defRPr>
      </a:lvl4pPr>
      <a:lvl5pPr algn="r" defTabSz="957263" rtl="0" eaLnBrk="0" fontAlgn="base" hangingPunct="0">
        <a:spcBef>
          <a:spcPct val="0"/>
        </a:spcBef>
        <a:spcAft>
          <a:spcPct val="0"/>
        </a:spcAft>
        <a:defRPr sz="2000" b="1">
          <a:solidFill>
            <a:srgbClr val="3333CC"/>
          </a:solidFill>
          <a:latin typeface="Arial" charset="0"/>
        </a:defRPr>
      </a:lvl5pPr>
      <a:lvl6pPr marL="457200" algn="r" defTabSz="957263" rtl="0" fontAlgn="base">
        <a:spcBef>
          <a:spcPct val="0"/>
        </a:spcBef>
        <a:spcAft>
          <a:spcPct val="0"/>
        </a:spcAft>
        <a:defRPr sz="2000" b="1">
          <a:solidFill>
            <a:srgbClr val="3333CC"/>
          </a:solidFill>
          <a:latin typeface="Arial" charset="0"/>
        </a:defRPr>
      </a:lvl6pPr>
      <a:lvl7pPr marL="914400" algn="r" defTabSz="957263" rtl="0" fontAlgn="base">
        <a:spcBef>
          <a:spcPct val="0"/>
        </a:spcBef>
        <a:spcAft>
          <a:spcPct val="0"/>
        </a:spcAft>
        <a:defRPr sz="2000" b="1">
          <a:solidFill>
            <a:srgbClr val="3333CC"/>
          </a:solidFill>
          <a:latin typeface="Arial" charset="0"/>
        </a:defRPr>
      </a:lvl7pPr>
      <a:lvl8pPr marL="1371600" algn="r" defTabSz="957263" rtl="0" fontAlgn="base">
        <a:spcBef>
          <a:spcPct val="0"/>
        </a:spcBef>
        <a:spcAft>
          <a:spcPct val="0"/>
        </a:spcAft>
        <a:defRPr sz="2000" b="1">
          <a:solidFill>
            <a:srgbClr val="3333CC"/>
          </a:solidFill>
          <a:latin typeface="Arial" charset="0"/>
        </a:defRPr>
      </a:lvl8pPr>
      <a:lvl9pPr marL="1828800" algn="r" defTabSz="957263" rtl="0" fontAlgn="base">
        <a:spcBef>
          <a:spcPct val="0"/>
        </a:spcBef>
        <a:spcAft>
          <a:spcPct val="0"/>
        </a:spcAft>
        <a:defRPr sz="2000" b="1">
          <a:solidFill>
            <a:srgbClr val="3333CC"/>
          </a:solidFill>
          <a:latin typeface="Arial" charset="0"/>
        </a:defRPr>
      </a:lvl9pPr>
    </p:titleStyle>
    <p:bodyStyle>
      <a:lvl1pPr marL="342900" indent="-342900" algn="l" defTabSz="957263" rtl="0" eaLnBrk="0" fontAlgn="base" hangingPunct="0">
        <a:spcBef>
          <a:spcPct val="0"/>
        </a:spcBef>
        <a:spcAft>
          <a:spcPct val="0"/>
        </a:spcAft>
        <a:buSzPct val="120000"/>
        <a:defRPr sz="2600">
          <a:solidFill>
            <a:schemeClr val="tx1"/>
          </a:solidFill>
          <a:latin typeface="+mn-lt"/>
          <a:ea typeface="+mn-ea"/>
          <a:cs typeface="+mn-cs"/>
        </a:defRPr>
      </a:lvl1pPr>
      <a:lvl2pPr marL="153988" indent="-152400" algn="l" defTabSz="957263" rtl="0" eaLnBrk="0" fontAlgn="base" hangingPunct="0">
        <a:spcBef>
          <a:spcPct val="0"/>
        </a:spcBef>
        <a:spcAft>
          <a:spcPct val="0"/>
        </a:spcAft>
        <a:buSzPct val="120000"/>
        <a:buChar char="•"/>
        <a:defRPr sz="2100">
          <a:solidFill>
            <a:schemeClr val="tx1"/>
          </a:solidFill>
          <a:latin typeface="+mn-lt"/>
        </a:defRPr>
      </a:lvl2pPr>
      <a:lvl3pPr marL="315913" indent="-160338" algn="l" defTabSz="957263" rtl="0" eaLnBrk="0" fontAlgn="base" hangingPunct="0">
        <a:spcBef>
          <a:spcPct val="0"/>
        </a:spcBef>
        <a:spcAft>
          <a:spcPct val="0"/>
        </a:spcAft>
        <a:buChar char="–"/>
        <a:defRPr sz="2100">
          <a:solidFill>
            <a:schemeClr val="tx1"/>
          </a:solidFill>
          <a:latin typeface="+mn-lt"/>
        </a:defRPr>
      </a:lvl3pPr>
      <a:lvl4pPr marL="461963" indent="-144463" algn="l" defTabSz="957263" rtl="0" eaLnBrk="0" fontAlgn="base" hangingPunct="0">
        <a:spcBef>
          <a:spcPct val="0"/>
        </a:spcBef>
        <a:spcAft>
          <a:spcPct val="0"/>
        </a:spcAft>
        <a:buSzPct val="89000"/>
        <a:buChar char="•"/>
        <a:defRPr sz="1900">
          <a:solidFill>
            <a:schemeClr val="tx1"/>
          </a:solidFill>
          <a:latin typeface="+mn-lt"/>
        </a:defRPr>
      </a:lvl4pPr>
      <a:lvl5pPr marL="622300" indent="-158750" algn="l" defTabSz="957263" rtl="0" eaLnBrk="0" fontAlgn="base" hangingPunct="0">
        <a:spcBef>
          <a:spcPct val="0"/>
        </a:spcBef>
        <a:spcAft>
          <a:spcPct val="0"/>
        </a:spcAft>
        <a:buSzPct val="75000"/>
        <a:buChar char="–"/>
        <a:defRPr sz="1700">
          <a:solidFill>
            <a:schemeClr val="tx1"/>
          </a:solidFill>
          <a:latin typeface="+mn-lt"/>
        </a:defRPr>
      </a:lvl5pPr>
      <a:lvl6pPr marL="1079500" indent="-158750" algn="l" defTabSz="957263" rtl="0" fontAlgn="base">
        <a:spcBef>
          <a:spcPct val="0"/>
        </a:spcBef>
        <a:spcAft>
          <a:spcPct val="0"/>
        </a:spcAft>
        <a:buSzPct val="75000"/>
        <a:buChar char="–"/>
        <a:defRPr sz="1700">
          <a:solidFill>
            <a:schemeClr val="tx1"/>
          </a:solidFill>
          <a:latin typeface="+mn-lt"/>
        </a:defRPr>
      </a:lvl6pPr>
      <a:lvl7pPr marL="1536700" indent="-158750" algn="l" defTabSz="957263" rtl="0" fontAlgn="base">
        <a:spcBef>
          <a:spcPct val="0"/>
        </a:spcBef>
        <a:spcAft>
          <a:spcPct val="0"/>
        </a:spcAft>
        <a:buSzPct val="75000"/>
        <a:buChar char="–"/>
        <a:defRPr sz="1700">
          <a:solidFill>
            <a:schemeClr val="tx1"/>
          </a:solidFill>
          <a:latin typeface="+mn-lt"/>
        </a:defRPr>
      </a:lvl7pPr>
      <a:lvl8pPr marL="1993900" indent="-158750" algn="l" defTabSz="957263" rtl="0" fontAlgn="base">
        <a:spcBef>
          <a:spcPct val="0"/>
        </a:spcBef>
        <a:spcAft>
          <a:spcPct val="0"/>
        </a:spcAft>
        <a:buSzPct val="75000"/>
        <a:buChar char="–"/>
        <a:defRPr sz="1700">
          <a:solidFill>
            <a:schemeClr val="tx1"/>
          </a:solidFill>
          <a:latin typeface="+mn-lt"/>
        </a:defRPr>
      </a:lvl8pPr>
      <a:lvl9pPr marL="2451100" indent="-158750" algn="l" defTabSz="957263" rtl="0" fontAlgn="base">
        <a:spcBef>
          <a:spcPct val="0"/>
        </a:spcBef>
        <a:spcAft>
          <a:spcPct val="0"/>
        </a:spcAft>
        <a:buSzPct val="75000"/>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5.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2" descr="Windpower 2"/>
          <p:cNvPicPr>
            <a:picLocks noChangeAspect="1" noChangeArrowheads="1"/>
          </p:cNvPicPr>
          <p:nvPr/>
        </p:nvPicPr>
        <p:blipFill>
          <a:blip r:embed="rId3" cstate="print"/>
          <a:srcRect t="9570" r="6335" b="22888"/>
          <a:stretch>
            <a:fillRect/>
          </a:stretch>
        </p:blipFill>
        <p:spPr bwMode="auto">
          <a:xfrm>
            <a:off x="6323963" y="677863"/>
            <a:ext cx="1736725" cy="1809750"/>
          </a:xfrm>
          <a:prstGeom prst="rect">
            <a:avLst/>
          </a:prstGeom>
          <a:noFill/>
          <a:ln w="9525">
            <a:noFill/>
            <a:miter lim="800000"/>
            <a:headEnd/>
            <a:tailEnd/>
          </a:ln>
        </p:spPr>
      </p:pic>
      <p:pic>
        <p:nvPicPr>
          <p:cNvPr id="3076" name="Picture 13" descr="Natural gas flare"/>
          <p:cNvPicPr>
            <a:picLocks noChangeAspect="1" noChangeArrowheads="1"/>
          </p:cNvPicPr>
          <p:nvPr/>
        </p:nvPicPr>
        <p:blipFill>
          <a:blip r:embed="rId4" cstate="print"/>
          <a:srcRect t="23621" r="11429"/>
          <a:stretch>
            <a:fillRect/>
          </a:stretch>
        </p:blipFill>
        <p:spPr bwMode="auto">
          <a:xfrm>
            <a:off x="4647625" y="677863"/>
            <a:ext cx="1624013" cy="1809750"/>
          </a:xfrm>
          <a:prstGeom prst="rect">
            <a:avLst/>
          </a:prstGeom>
          <a:noFill/>
          <a:ln w="9525">
            <a:noFill/>
            <a:miter lim="800000"/>
            <a:headEnd/>
            <a:tailEnd/>
          </a:ln>
        </p:spPr>
      </p:pic>
      <p:pic>
        <p:nvPicPr>
          <p:cNvPr id="3077" name="Picture 14" descr="Tractor cultivation picture"/>
          <p:cNvPicPr>
            <a:picLocks noChangeAspect="1" noChangeArrowheads="1"/>
          </p:cNvPicPr>
          <p:nvPr/>
        </p:nvPicPr>
        <p:blipFill>
          <a:blip r:embed="rId5" cstate="print"/>
          <a:srcRect l="17050" t="4608" r="24342" b="12216"/>
          <a:stretch>
            <a:fillRect/>
          </a:stretch>
        </p:blipFill>
        <p:spPr bwMode="auto">
          <a:xfrm>
            <a:off x="8121713" y="682625"/>
            <a:ext cx="1697037" cy="1804988"/>
          </a:xfrm>
          <a:prstGeom prst="rect">
            <a:avLst/>
          </a:prstGeom>
          <a:noFill/>
          <a:ln w="9525">
            <a:noFill/>
            <a:miter lim="800000"/>
            <a:headEnd/>
            <a:tailEnd/>
          </a:ln>
        </p:spPr>
      </p:pic>
      <p:pic>
        <p:nvPicPr>
          <p:cNvPr id="8" name="Picture 15" descr="DSC01783"/>
          <p:cNvPicPr>
            <a:picLocks noChangeAspect="1" noChangeArrowheads="1"/>
          </p:cNvPicPr>
          <p:nvPr/>
        </p:nvPicPr>
        <p:blipFill>
          <a:blip r:embed="rId6" cstate="print"/>
          <a:srcRect l="21017" r="35710" b="37268"/>
          <a:stretch>
            <a:fillRect/>
          </a:stretch>
        </p:blipFill>
        <p:spPr bwMode="auto">
          <a:xfrm>
            <a:off x="2861957" y="675266"/>
            <a:ext cx="1723222" cy="1797339"/>
          </a:xfrm>
          <a:prstGeom prst="rect">
            <a:avLst/>
          </a:prstGeom>
          <a:noFill/>
          <a:ln w="9525">
            <a:noFill/>
            <a:miter lim="800000"/>
            <a:headEnd/>
            <a:tailEnd/>
          </a:ln>
        </p:spPr>
      </p:pic>
      <p:sp>
        <p:nvSpPr>
          <p:cNvPr id="9" name="Text Box 3"/>
          <p:cNvSpPr txBox="1">
            <a:spLocks noChangeArrowheads="1"/>
          </p:cNvSpPr>
          <p:nvPr/>
        </p:nvSpPr>
        <p:spPr bwMode="auto">
          <a:xfrm>
            <a:off x="2906713" y="2750584"/>
            <a:ext cx="6919912" cy="2185214"/>
          </a:xfrm>
          <a:prstGeom prst="rect">
            <a:avLst/>
          </a:prstGeom>
          <a:noFill/>
          <a:ln w="12700">
            <a:noFill/>
            <a:miter lim="800000"/>
            <a:headEnd type="none" w="sm" len="sm"/>
            <a:tailEnd type="none" w="sm" len="sm"/>
          </a:ln>
        </p:spPr>
        <p:txBody>
          <a:bodyPr>
            <a:spAutoFit/>
          </a:bodyPr>
          <a:lstStyle/>
          <a:p>
            <a:pPr algn="ctr"/>
            <a:r>
              <a:rPr lang="en-US" sz="2800" b="1" u="none" dirty="0">
                <a:solidFill>
                  <a:srgbClr val="000066"/>
                </a:solidFill>
              </a:rPr>
              <a:t>Energy efficiency in SME industries and manufacturing units through PECSME </a:t>
            </a:r>
            <a:r>
              <a:rPr lang="en-US" sz="2800" b="1" u="none" dirty="0" smtClean="0">
                <a:solidFill>
                  <a:srgbClr val="000066"/>
                </a:solidFill>
              </a:rPr>
              <a:t>project </a:t>
            </a:r>
          </a:p>
          <a:p>
            <a:pPr algn="ctr"/>
            <a:endParaRPr lang="en-US" sz="2800" b="1" u="none" dirty="0">
              <a:solidFill>
                <a:srgbClr val="000066"/>
              </a:solidFill>
            </a:endParaRPr>
          </a:p>
          <a:p>
            <a:pPr algn="ctr"/>
            <a:r>
              <a:rPr lang="en-US" sz="2400" b="1" u="none" dirty="0">
                <a:solidFill>
                  <a:srgbClr val="6991B9"/>
                </a:solidFill>
              </a:rPr>
              <a:t>Business Opportunities in Viet </a:t>
            </a:r>
            <a:r>
              <a:rPr lang="en-US" sz="2400" b="1" u="none" dirty="0" smtClean="0">
                <a:solidFill>
                  <a:srgbClr val="6991B9"/>
                </a:solidFill>
              </a:rPr>
              <a:t>Nam</a:t>
            </a:r>
            <a:endParaRPr lang="en-GB" sz="2400" b="1" u="none" dirty="0">
              <a:solidFill>
                <a:srgbClr val="6991B9"/>
              </a:solidFill>
            </a:endParaRPr>
          </a:p>
        </p:txBody>
      </p:sp>
      <p:sp>
        <p:nvSpPr>
          <p:cNvPr id="10" name="Text Box 15"/>
          <p:cNvSpPr txBox="1">
            <a:spLocks noChangeArrowheads="1"/>
          </p:cNvSpPr>
          <p:nvPr/>
        </p:nvSpPr>
        <p:spPr bwMode="auto">
          <a:xfrm>
            <a:off x="4005048" y="5564790"/>
            <a:ext cx="4616450" cy="784830"/>
          </a:xfrm>
          <a:prstGeom prst="rect">
            <a:avLst/>
          </a:prstGeom>
          <a:noFill/>
          <a:ln w="9525">
            <a:noFill/>
            <a:miter lim="800000"/>
            <a:headEnd/>
            <a:tailEnd/>
          </a:ln>
        </p:spPr>
        <p:txBody>
          <a:bodyPr wrap="square">
            <a:spAutoFit/>
          </a:bodyPr>
          <a:lstStyle/>
          <a:p>
            <a:pPr algn="ctr">
              <a:spcBef>
                <a:spcPct val="50000"/>
              </a:spcBef>
            </a:pPr>
            <a:r>
              <a:rPr lang="en-GB" sz="1800" b="1" u="none" dirty="0" smtClean="0"/>
              <a:t>Martin Krause</a:t>
            </a:r>
          </a:p>
          <a:p>
            <a:pPr algn="ctr">
              <a:spcBef>
                <a:spcPct val="50000"/>
              </a:spcBef>
            </a:pPr>
            <a:r>
              <a:rPr lang="en-US" sz="1800" b="1" u="none" dirty="0"/>
              <a:t>19 March 2012, New Delhi</a:t>
            </a:r>
            <a:endParaRPr lang="en-GB" sz="1800" b="1" u="non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5010912" y="2454828"/>
            <a:ext cx="4284160" cy="1938992"/>
          </a:xfrm>
          <a:noFill/>
          <a:ln w="9525" algn="ctr">
            <a:noFill/>
            <a:miter lim="800000"/>
            <a:headEnd/>
            <a:tailEnd/>
          </a:ln>
          <a:effectLst/>
        </p:spPr>
        <p:txBody>
          <a:bodyPr/>
          <a:lstStyle/>
          <a:p>
            <a:pPr marL="342900" indent="-342900" algn="ctr">
              <a:lnSpc>
                <a:spcPct val="90000"/>
              </a:lnSpc>
              <a:defRPr/>
            </a:pPr>
            <a:r>
              <a:rPr lang="en-US" sz="2800" kern="1200" dirty="0" smtClean="0">
                <a:solidFill>
                  <a:srgbClr val="000000"/>
                </a:solidFill>
                <a:ea typeface="Angsana New"/>
              </a:rPr>
              <a:t/>
            </a:r>
            <a:br>
              <a:rPr lang="en-US" sz="2800" kern="1200" dirty="0" smtClean="0">
                <a:solidFill>
                  <a:srgbClr val="000000"/>
                </a:solidFill>
                <a:ea typeface="Angsana New"/>
              </a:rPr>
            </a:br>
            <a:r>
              <a:rPr lang="en-US" sz="2800" kern="1200" dirty="0" smtClean="0">
                <a:solidFill>
                  <a:srgbClr val="000000"/>
                </a:solidFill>
                <a:ea typeface="Angsana New"/>
              </a:rPr>
              <a:t>Thank you</a:t>
            </a:r>
            <a:br>
              <a:rPr lang="en-US" sz="2800" kern="1200" dirty="0" smtClean="0">
                <a:solidFill>
                  <a:srgbClr val="000000"/>
                </a:solidFill>
                <a:ea typeface="Angsana New"/>
              </a:rPr>
            </a:br>
            <a:r>
              <a:rPr lang="en-US" sz="2800" kern="1200" dirty="0" smtClean="0">
                <a:solidFill>
                  <a:srgbClr val="000000"/>
                </a:solidFill>
                <a:ea typeface="Angsana New"/>
              </a:rPr>
              <a:t/>
            </a:r>
            <a:br>
              <a:rPr lang="en-US" sz="2800" kern="1200" dirty="0" smtClean="0">
                <a:solidFill>
                  <a:srgbClr val="000000"/>
                </a:solidFill>
                <a:ea typeface="Angsana New"/>
              </a:rPr>
            </a:br>
            <a:r>
              <a:rPr lang="en-US" sz="2800" dirty="0" smtClean="0">
                <a:solidFill>
                  <a:srgbClr val="000000"/>
                </a:solidFill>
                <a:ea typeface="Angsana New"/>
              </a:rPr>
              <a:t>For your kind attention</a:t>
            </a:r>
            <a:br>
              <a:rPr lang="en-US" sz="2800" dirty="0" smtClean="0">
                <a:solidFill>
                  <a:srgbClr val="000000"/>
                </a:solidFill>
                <a:ea typeface="Angsana New"/>
              </a:rPr>
            </a:br>
            <a:endParaRPr lang="en-US" sz="2800" kern="1200" dirty="0" smtClean="0">
              <a:solidFill>
                <a:srgbClr val="000000"/>
              </a:solidFill>
              <a:ea typeface="Angsana New"/>
            </a:endParaRPr>
          </a:p>
        </p:txBody>
      </p:sp>
      <p:pic>
        <p:nvPicPr>
          <p:cNvPr id="10" name="Picture 5" descr="Picture 1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777" y="1182136"/>
            <a:ext cx="3717558" cy="2475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3" y="3902149"/>
            <a:ext cx="3684181" cy="2456121"/>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43638" y="768350"/>
            <a:ext cx="9526587" cy="492443"/>
          </a:xfrm>
          <a:noFill/>
          <a:ln w="9525">
            <a:noFill/>
            <a:miter lim="800000"/>
            <a:headEnd/>
            <a:tailEnd/>
          </a:ln>
        </p:spPr>
        <p:txBody>
          <a:bodyPr vert="horz" wrap="square" lIns="0" tIns="0" rIns="0" bIns="0" numCol="1" anchor="t" anchorCtr="0" compatLnSpc="1">
            <a:prstTxWarp prst="textNoShape">
              <a:avLst/>
            </a:prstTxWarp>
            <a:spAutoFit/>
          </a:bodyPr>
          <a:lstStyle/>
          <a:p>
            <a:pPr algn="ctr">
              <a:defRPr/>
            </a:pPr>
            <a:r>
              <a:rPr lang="en-US" sz="3200" dirty="0" smtClean="0"/>
              <a:t>PECSME project background</a:t>
            </a:r>
            <a:endParaRPr lang="en-US" sz="3200" dirty="0"/>
          </a:p>
        </p:txBody>
      </p:sp>
      <p:sp>
        <p:nvSpPr>
          <p:cNvPr id="5" name="Rectangle 3"/>
          <p:cNvSpPr txBox="1">
            <a:spLocks noChangeArrowheads="1"/>
          </p:cNvSpPr>
          <p:nvPr/>
        </p:nvSpPr>
        <p:spPr bwMode="auto">
          <a:xfrm>
            <a:off x="679000" y="1501147"/>
            <a:ext cx="8607239" cy="47551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57263" eaLnBrk="0" hangingPunct="0">
              <a:spcBef>
                <a:spcPts val="300"/>
              </a:spcBef>
              <a:spcAft>
                <a:spcPts val="300"/>
              </a:spcAft>
              <a:buSzPct val="120000"/>
              <a:defRPr/>
            </a:pPr>
            <a:r>
              <a:rPr lang="en-US" sz="2400" u="none" kern="0" dirty="0">
                <a:latin typeface="+mn-lt"/>
              </a:rPr>
              <a:t>The project development goal is </a:t>
            </a:r>
            <a:endParaRPr lang="en-US" sz="2400" u="none" kern="0" dirty="0" smtClean="0">
              <a:latin typeface="+mn-lt"/>
            </a:endParaRPr>
          </a:p>
          <a:p>
            <a:pPr marL="447675" lvl="0" indent="-447675" defTabSz="957263" eaLnBrk="0" hangingPunct="0">
              <a:spcBef>
                <a:spcPts val="300"/>
              </a:spcBef>
              <a:spcAft>
                <a:spcPts val="300"/>
              </a:spcAft>
              <a:buSzPct val="120000"/>
              <a:buFont typeface="Arial" charset="0"/>
              <a:buChar char="•"/>
              <a:defRPr/>
            </a:pPr>
            <a:r>
              <a:rPr lang="en-US" sz="2000" u="none" kern="0" dirty="0" smtClean="0">
                <a:solidFill>
                  <a:srgbClr val="000000"/>
                </a:solidFill>
                <a:latin typeface="+mn-lt"/>
              </a:rPr>
              <a:t>to </a:t>
            </a:r>
            <a:r>
              <a:rPr lang="en-US" sz="2000" u="none" kern="0" dirty="0">
                <a:solidFill>
                  <a:srgbClr val="000000"/>
                </a:solidFill>
                <a:latin typeface="+mn-lt"/>
              </a:rPr>
              <a:t>reduce the annual growth rate of GHG emissions through the removal of key barriers to the adoption of EE technologies and practices in the SME </a:t>
            </a:r>
            <a:r>
              <a:rPr lang="en-US" sz="2000" u="none" kern="0" dirty="0" smtClean="0">
                <a:solidFill>
                  <a:srgbClr val="000000"/>
                </a:solidFill>
                <a:latin typeface="+mn-lt"/>
              </a:rPr>
              <a:t>sector</a:t>
            </a:r>
          </a:p>
          <a:p>
            <a:pPr marL="447675" lvl="0" indent="-447675" defTabSz="957263" eaLnBrk="0" hangingPunct="0">
              <a:spcBef>
                <a:spcPts val="300"/>
              </a:spcBef>
              <a:spcAft>
                <a:spcPts val="300"/>
              </a:spcAft>
              <a:buSzPct val="120000"/>
              <a:buFont typeface="Arial" charset="0"/>
              <a:buChar char="•"/>
              <a:defRPr/>
            </a:pPr>
            <a:endParaRPr lang="en-US" sz="2000" u="none" kern="0" dirty="0">
              <a:solidFill>
                <a:srgbClr val="000000"/>
              </a:solidFill>
              <a:latin typeface="+mn-lt"/>
            </a:endParaRPr>
          </a:p>
          <a:p>
            <a:pPr marL="450850" lvl="0" indent="-450850" defTabSz="957263" eaLnBrk="0" hangingPunct="0">
              <a:spcBef>
                <a:spcPts val="300"/>
              </a:spcBef>
              <a:spcAft>
                <a:spcPts val="300"/>
              </a:spcAft>
              <a:buSzPct val="120000"/>
              <a:defRPr/>
            </a:pPr>
            <a:r>
              <a:rPr lang="en-US" sz="2000" b="1" u="none" kern="0" dirty="0" smtClean="0">
                <a:solidFill>
                  <a:srgbClr val="000000"/>
                </a:solidFill>
                <a:latin typeface="+mn-lt"/>
              </a:rPr>
              <a:t>To </a:t>
            </a:r>
            <a:r>
              <a:rPr lang="en-US" sz="2000" b="1" u="none" kern="0" dirty="0">
                <a:solidFill>
                  <a:srgbClr val="000000"/>
                </a:solidFill>
                <a:latin typeface="+mn-lt"/>
              </a:rPr>
              <a:t>achieve this </a:t>
            </a:r>
            <a:r>
              <a:rPr lang="en-US" sz="2000" b="1" u="none" kern="0" dirty="0" smtClean="0">
                <a:solidFill>
                  <a:srgbClr val="000000"/>
                </a:solidFill>
                <a:latin typeface="+mn-lt"/>
              </a:rPr>
              <a:t>goal</a:t>
            </a:r>
          </a:p>
          <a:p>
            <a:pPr marL="450850" indent="-450850" defTabSz="957263" eaLnBrk="0" hangingPunct="0">
              <a:spcBef>
                <a:spcPts val="300"/>
              </a:spcBef>
              <a:spcAft>
                <a:spcPts val="300"/>
              </a:spcAft>
              <a:buSzPct val="120000"/>
              <a:buFont typeface="Arial" charset="0"/>
              <a:buChar char="•"/>
              <a:defRPr/>
            </a:pPr>
            <a:r>
              <a:rPr lang="en-US" sz="2000" u="none" kern="0" dirty="0">
                <a:solidFill>
                  <a:srgbClr val="000000"/>
                </a:solidFill>
                <a:latin typeface="+mn-lt"/>
              </a:rPr>
              <a:t>Component 1: Policy and institutional support development program</a:t>
            </a:r>
          </a:p>
          <a:p>
            <a:pPr marL="450850" indent="-450850" defTabSz="957263" eaLnBrk="0" hangingPunct="0">
              <a:spcBef>
                <a:spcPts val="300"/>
              </a:spcBef>
              <a:spcAft>
                <a:spcPts val="300"/>
              </a:spcAft>
              <a:buSzPct val="120000"/>
              <a:buFont typeface="Arial" charset="0"/>
              <a:buChar char="•"/>
              <a:defRPr/>
            </a:pPr>
            <a:r>
              <a:rPr lang="en-US" sz="2000" u="none" kern="0" dirty="0">
                <a:solidFill>
                  <a:srgbClr val="000000"/>
                </a:solidFill>
                <a:latin typeface="+mn-lt"/>
              </a:rPr>
              <a:t>Component 2: Communications and improving awareness on energy conservation</a:t>
            </a:r>
          </a:p>
          <a:p>
            <a:pPr marL="450850" lvl="0" indent="-450850" defTabSz="957263" eaLnBrk="0" hangingPunct="0">
              <a:spcBef>
                <a:spcPts val="300"/>
              </a:spcBef>
              <a:spcAft>
                <a:spcPts val="300"/>
              </a:spcAft>
              <a:buSzPct val="120000"/>
              <a:buFont typeface="Arial" charset="0"/>
              <a:buChar char="•"/>
              <a:defRPr/>
            </a:pPr>
            <a:r>
              <a:rPr lang="en-US" sz="2000" u="none" kern="0" dirty="0">
                <a:solidFill>
                  <a:srgbClr val="000000"/>
                </a:solidFill>
                <a:latin typeface="+mn-lt"/>
              </a:rPr>
              <a:t>Component 3: Technical capacity development program</a:t>
            </a:r>
          </a:p>
          <a:p>
            <a:pPr marL="450850" lvl="0" indent="-450850" defTabSz="957263" eaLnBrk="0" hangingPunct="0">
              <a:spcBef>
                <a:spcPts val="300"/>
              </a:spcBef>
              <a:spcAft>
                <a:spcPts val="300"/>
              </a:spcAft>
              <a:buSzPct val="120000"/>
              <a:buFont typeface="Arial" charset="0"/>
              <a:buChar char="•"/>
              <a:defRPr/>
            </a:pPr>
            <a:r>
              <a:rPr lang="en-US" sz="2000" u="none" kern="0" dirty="0">
                <a:solidFill>
                  <a:srgbClr val="000000"/>
                </a:solidFill>
                <a:latin typeface="+mn-lt"/>
              </a:rPr>
              <a:t>Component 4: Energy efficiency services provision support program</a:t>
            </a:r>
          </a:p>
          <a:p>
            <a:pPr marL="450850" lvl="0" indent="-450850" defTabSz="957263" eaLnBrk="0" hangingPunct="0">
              <a:spcBef>
                <a:spcPts val="300"/>
              </a:spcBef>
              <a:spcAft>
                <a:spcPts val="300"/>
              </a:spcAft>
              <a:buSzPct val="120000"/>
              <a:buFont typeface="Arial" charset="0"/>
              <a:buChar char="•"/>
              <a:defRPr/>
            </a:pPr>
            <a:r>
              <a:rPr lang="en-US" sz="2000" u="none" kern="0" dirty="0">
                <a:solidFill>
                  <a:srgbClr val="000000"/>
                </a:solidFill>
                <a:latin typeface="+mn-lt"/>
              </a:rPr>
              <a:t>Component 5: Financing support program</a:t>
            </a:r>
          </a:p>
          <a:p>
            <a:pPr marL="450850" lvl="0" indent="-450850" defTabSz="957263" eaLnBrk="0" hangingPunct="0">
              <a:spcBef>
                <a:spcPts val="300"/>
              </a:spcBef>
              <a:spcAft>
                <a:spcPts val="300"/>
              </a:spcAft>
              <a:buSzPct val="120000"/>
              <a:buFont typeface="Arial" charset="0"/>
              <a:buChar char="•"/>
              <a:defRPr/>
            </a:pPr>
            <a:r>
              <a:rPr lang="en-US" sz="2000" u="none" kern="0" dirty="0">
                <a:solidFill>
                  <a:srgbClr val="000000"/>
                </a:solidFill>
                <a:latin typeface="+mn-lt"/>
              </a:rPr>
              <a:t>Component 6: Demonstration program</a:t>
            </a: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67388" y="670050"/>
            <a:ext cx="9526587" cy="984885"/>
          </a:xfrm>
          <a:noFill/>
          <a:ln w="9525">
            <a:noFill/>
            <a:miter lim="800000"/>
            <a:headEnd/>
            <a:tailEnd/>
          </a:ln>
        </p:spPr>
        <p:txBody>
          <a:bodyPr vert="horz" wrap="square" lIns="0" tIns="0" rIns="0" bIns="0" numCol="1" anchor="t" anchorCtr="0" compatLnSpc="1">
            <a:prstTxWarp prst="textNoShape">
              <a:avLst/>
            </a:prstTxWarp>
            <a:spAutoFit/>
          </a:bodyPr>
          <a:lstStyle/>
          <a:p>
            <a:pPr algn="ctr">
              <a:defRPr/>
            </a:pPr>
            <a:r>
              <a:rPr lang="en-US" sz="3200" dirty="0" smtClean="0"/>
              <a:t>Why PECSME is considered as a successful project</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333603411"/>
              </p:ext>
            </p:extLst>
          </p:nvPr>
        </p:nvGraphicFramePr>
        <p:xfrm>
          <a:off x="604679" y="1771503"/>
          <a:ext cx="8837029" cy="3640471"/>
        </p:xfrm>
        <a:graphic>
          <a:graphicData uri="http://schemas.openxmlformats.org/drawingml/2006/table">
            <a:tbl>
              <a:tblPr>
                <a:tableStyleId>{C4B1156A-380E-4F78-BDF5-A606A8083BF9}</a:tableStyleId>
              </a:tblPr>
              <a:tblGrid>
                <a:gridCol w="1187153"/>
                <a:gridCol w="798703"/>
                <a:gridCol w="884915"/>
                <a:gridCol w="1054020"/>
                <a:gridCol w="776177"/>
                <a:gridCol w="1398305"/>
                <a:gridCol w="1388641"/>
                <a:gridCol w="1349115"/>
              </a:tblGrid>
              <a:tr h="1146947">
                <a:tc>
                  <a:txBody>
                    <a:bodyPr/>
                    <a:lstStyle/>
                    <a:p>
                      <a:pPr algn="ctr">
                        <a:lnSpc>
                          <a:spcPct val="115000"/>
                        </a:lnSpc>
                        <a:spcAft>
                          <a:spcPts val="0"/>
                        </a:spcAft>
                      </a:pPr>
                      <a:r>
                        <a:rPr lang="en-US" sz="1400" b="1" dirty="0">
                          <a:effectLst/>
                        </a:rPr>
                        <a:t>Sector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No. of DEMO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No. of DIRECT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No. of INDIRECT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Total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Energy Savings to 31 March 2011 (</a:t>
                      </a:r>
                      <a:r>
                        <a:rPr lang="en-US" sz="1400" b="1" dirty="0" err="1">
                          <a:effectLst/>
                        </a:rPr>
                        <a:t>ktoe</a:t>
                      </a:r>
                      <a:r>
                        <a:rPr lang="en-US" sz="1400" b="1" dirty="0">
                          <a:effectLst/>
                        </a:rPr>
                        <a:t>)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CO</a:t>
                      </a:r>
                      <a:r>
                        <a:rPr lang="en-US" sz="1400" b="1" baseline="-25000" dirty="0">
                          <a:effectLst/>
                        </a:rPr>
                        <a:t>2</a:t>
                      </a:r>
                      <a:r>
                        <a:rPr lang="en-US" sz="1400" b="1" dirty="0">
                          <a:effectLst/>
                        </a:rPr>
                        <a:t> Reductions to 31 March 2011 (</a:t>
                      </a:r>
                      <a:r>
                        <a:rPr lang="en-US" sz="1400" b="1" dirty="0" err="1">
                          <a:effectLst/>
                        </a:rPr>
                        <a:t>kt</a:t>
                      </a:r>
                      <a:r>
                        <a:rPr lang="en-US" sz="1400" b="1" dirty="0">
                          <a:effectLst/>
                        </a:rPr>
                        <a:t>)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Actual Invest-</a:t>
                      </a:r>
                      <a:r>
                        <a:rPr lang="en-US" sz="1400" b="1" dirty="0" err="1">
                          <a:effectLst/>
                        </a:rPr>
                        <a:t>ment</a:t>
                      </a:r>
                      <a:r>
                        <a:rPr lang="en-US" sz="1400" b="1" dirty="0">
                          <a:effectLst/>
                        </a:rPr>
                        <a:t> </a:t>
                      </a:r>
                    </a:p>
                    <a:p>
                      <a:pPr algn="ctr">
                        <a:lnSpc>
                          <a:spcPct val="115000"/>
                        </a:lnSpc>
                        <a:spcAft>
                          <a:spcPts val="0"/>
                        </a:spcAft>
                      </a:pPr>
                      <a:r>
                        <a:rPr lang="en-US" sz="1400" b="1" dirty="0">
                          <a:effectLst/>
                        </a:rPr>
                        <a:t>(USD million)</a:t>
                      </a:r>
                    </a:p>
                    <a:p>
                      <a:pPr algn="ctr">
                        <a:lnSpc>
                          <a:spcPct val="115000"/>
                        </a:lnSpc>
                        <a:spcAft>
                          <a:spcPts val="0"/>
                        </a:spcAft>
                      </a:pPr>
                      <a:r>
                        <a:rPr lang="en-US" sz="1400" b="1" dirty="0">
                          <a:effectLst/>
                        </a:rPr>
                        <a:t>***</a:t>
                      </a:r>
                      <a:endParaRPr lang="en-US" sz="1400" b="1" dirty="0">
                        <a:effectLst/>
                        <a:latin typeface="Times New Roman"/>
                        <a:ea typeface="Times New Roman"/>
                        <a:cs typeface="Times New Roman"/>
                      </a:endParaRPr>
                    </a:p>
                  </a:txBody>
                  <a:tcPr marL="45968" marR="45968" marT="0" marB="0" anchor="ctr"/>
                </a:tc>
              </a:tr>
              <a:tr h="369411">
                <a:tc>
                  <a:txBody>
                    <a:bodyPr/>
                    <a:lstStyle/>
                    <a:p>
                      <a:pPr>
                        <a:lnSpc>
                          <a:spcPct val="115000"/>
                        </a:lnSpc>
                        <a:spcAft>
                          <a:spcPts val="0"/>
                        </a:spcAft>
                      </a:pPr>
                      <a:r>
                        <a:rPr lang="en-US" sz="1400" dirty="0">
                          <a:effectLst/>
                        </a:rPr>
                        <a:t>Brick </a:t>
                      </a:r>
                      <a:endParaRPr lang="en-US" sz="1400" dirty="0">
                        <a:effectLst/>
                        <a:latin typeface="Times New Roman"/>
                        <a:ea typeface="Times New Roman"/>
                        <a:cs typeface="Times New Roman"/>
                      </a:endParaRPr>
                    </a:p>
                  </a:txBody>
                  <a:tcPr marL="45968" marR="45968" marT="0" marB="0" anchor="b"/>
                </a:tc>
                <a:tc>
                  <a:txBody>
                    <a:bodyPr/>
                    <a:lstStyle/>
                    <a:p>
                      <a:pPr algn="ctr">
                        <a:lnSpc>
                          <a:spcPct val="115000"/>
                        </a:lnSpc>
                        <a:spcAft>
                          <a:spcPts val="0"/>
                        </a:spcAft>
                      </a:pPr>
                      <a:r>
                        <a:rPr lang="en-US" sz="1400" dirty="0">
                          <a:effectLst/>
                        </a:rPr>
                        <a:t>3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150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57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210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149.6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a:effectLst/>
                        </a:rPr>
                        <a:t>579.4 </a:t>
                      </a:r>
                      <a:endParaRPr lang="en-US" sz="140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a:effectLst/>
                        </a:rPr>
                        <a:t>23.61 </a:t>
                      </a:r>
                      <a:endParaRPr lang="en-US" sz="1400">
                        <a:effectLst/>
                        <a:latin typeface="Times New Roman"/>
                        <a:ea typeface="Times New Roman"/>
                        <a:cs typeface="Times New Roman"/>
                      </a:endParaRPr>
                    </a:p>
                  </a:txBody>
                  <a:tcPr marL="45968" marR="45968" marT="0" marB="0" anchor="ctr"/>
                </a:tc>
              </a:tr>
              <a:tr h="369411">
                <a:tc>
                  <a:txBody>
                    <a:bodyPr/>
                    <a:lstStyle/>
                    <a:p>
                      <a:pPr>
                        <a:lnSpc>
                          <a:spcPct val="115000"/>
                        </a:lnSpc>
                        <a:spcAft>
                          <a:spcPts val="0"/>
                        </a:spcAft>
                      </a:pPr>
                      <a:r>
                        <a:rPr lang="en-US" sz="1400">
                          <a:effectLst/>
                        </a:rPr>
                        <a:t>Ceramics </a:t>
                      </a:r>
                      <a:endParaRPr lang="en-US" sz="1400">
                        <a:effectLst/>
                        <a:latin typeface="Times New Roman"/>
                        <a:ea typeface="Times New Roman"/>
                        <a:cs typeface="Times New Roman"/>
                      </a:endParaRPr>
                    </a:p>
                  </a:txBody>
                  <a:tcPr marL="45968" marR="45968" marT="0" marB="0" anchor="b"/>
                </a:tc>
                <a:tc>
                  <a:txBody>
                    <a:bodyPr/>
                    <a:lstStyle/>
                    <a:p>
                      <a:pPr algn="ctr">
                        <a:lnSpc>
                          <a:spcPct val="115000"/>
                        </a:lnSpc>
                        <a:spcAft>
                          <a:spcPts val="0"/>
                        </a:spcAft>
                      </a:pPr>
                      <a:r>
                        <a:rPr lang="en-US" sz="1400" dirty="0">
                          <a:effectLst/>
                        </a:rPr>
                        <a:t>3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93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37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133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   33.5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171.0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a:effectLst/>
                        </a:rPr>
                        <a:t>2.90 </a:t>
                      </a:r>
                      <a:endParaRPr lang="en-US" sz="1400">
                        <a:effectLst/>
                        <a:latin typeface="Times New Roman"/>
                        <a:ea typeface="Times New Roman"/>
                        <a:cs typeface="Times New Roman"/>
                      </a:endParaRPr>
                    </a:p>
                  </a:txBody>
                  <a:tcPr marL="45968" marR="45968" marT="0" marB="0" anchor="ctr"/>
                </a:tc>
              </a:tr>
              <a:tr h="646469">
                <a:tc>
                  <a:txBody>
                    <a:bodyPr/>
                    <a:lstStyle/>
                    <a:p>
                      <a:pPr>
                        <a:lnSpc>
                          <a:spcPct val="115000"/>
                        </a:lnSpc>
                        <a:spcAft>
                          <a:spcPts val="0"/>
                        </a:spcAft>
                      </a:pPr>
                      <a:r>
                        <a:rPr lang="en-US" sz="1400" dirty="0">
                          <a:effectLst/>
                        </a:rPr>
                        <a:t>Food-processing </a:t>
                      </a:r>
                      <a:endParaRPr lang="en-US" sz="1400" dirty="0">
                        <a:effectLst/>
                        <a:latin typeface="Times New Roman"/>
                        <a:ea typeface="Times New Roman"/>
                        <a:cs typeface="Times New Roman"/>
                      </a:endParaRPr>
                    </a:p>
                  </a:txBody>
                  <a:tcPr marL="45968" marR="45968" marT="0" marB="0" anchor="b"/>
                </a:tc>
                <a:tc>
                  <a:txBody>
                    <a:bodyPr/>
                    <a:lstStyle/>
                    <a:p>
                      <a:pPr algn="ctr">
                        <a:lnSpc>
                          <a:spcPct val="115000"/>
                        </a:lnSpc>
                        <a:spcAft>
                          <a:spcPts val="0"/>
                        </a:spcAft>
                      </a:pPr>
                      <a:r>
                        <a:rPr lang="en-US" sz="1400">
                          <a:effectLst/>
                        </a:rPr>
                        <a:t>2 </a:t>
                      </a:r>
                      <a:endParaRPr lang="en-US" sz="140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a:effectLst/>
                        </a:rPr>
                        <a:t>95</a:t>
                      </a:r>
                      <a:endParaRPr lang="en-US" sz="140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10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107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   10.4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  40.0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1.60</a:t>
                      </a:r>
                      <a:endParaRPr lang="en-US" sz="1400" dirty="0">
                        <a:effectLst/>
                        <a:latin typeface="Times New Roman"/>
                        <a:ea typeface="Times New Roman"/>
                        <a:cs typeface="Times New Roman"/>
                      </a:endParaRPr>
                    </a:p>
                  </a:txBody>
                  <a:tcPr marL="45968" marR="45968" marT="0" marB="0" anchor="ctr"/>
                </a:tc>
              </a:tr>
              <a:tr h="369411">
                <a:tc>
                  <a:txBody>
                    <a:bodyPr/>
                    <a:lstStyle/>
                    <a:p>
                      <a:pPr>
                        <a:lnSpc>
                          <a:spcPct val="115000"/>
                        </a:lnSpc>
                        <a:spcAft>
                          <a:spcPts val="0"/>
                        </a:spcAft>
                      </a:pPr>
                      <a:r>
                        <a:rPr lang="en-US" sz="1400">
                          <a:effectLst/>
                        </a:rPr>
                        <a:t>Textile </a:t>
                      </a:r>
                      <a:endParaRPr lang="en-US" sz="1400">
                        <a:effectLst/>
                        <a:latin typeface="Times New Roman"/>
                        <a:ea typeface="Times New Roman"/>
                        <a:cs typeface="Times New Roman"/>
                      </a:endParaRPr>
                    </a:p>
                  </a:txBody>
                  <a:tcPr marL="45968" marR="45968" marT="0" marB="0" anchor="b"/>
                </a:tc>
                <a:tc>
                  <a:txBody>
                    <a:bodyPr/>
                    <a:lstStyle/>
                    <a:p>
                      <a:pPr algn="ctr">
                        <a:lnSpc>
                          <a:spcPct val="115000"/>
                        </a:lnSpc>
                        <a:spcAft>
                          <a:spcPts val="0"/>
                        </a:spcAft>
                      </a:pPr>
                      <a:r>
                        <a:rPr lang="en-US" sz="1400">
                          <a:effectLst/>
                        </a:rPr>
                        <a:t>2 </a:t>
                      </a:r>
                      <a:endParaRPr lang="en-US" sz="140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a:effectLst/>
                        </a:rPr>
                        <a:t>30 </a:t>
                      </a:r>
                      <a:endParaRPr lang="en-US" sz="140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a:effectLst/>
                        </a:rPr>
                        <a:t>15 </a:t>
                      </a:r>
                      <a:endParaRPr lang="en-US" sz="140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a:effectLst/>
                        </a:rPr>
                        <a:t>47 </a:t>
                      </a:r>
                      <a:endParaRPr lang="en-US" sz="140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     6.0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  24.3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0.92 </a:t>
                      </a:r>
                      <a:endParaRPr lang="en-US" sz="1400" dirty="0">
                        <a:effectLst/>
                        <a:latin typeface="Times New Roman"/>
                        <a:ea typeface="Times New Roman"/>
                        <a:cs typeface="Times New Roman"/>
                      </a:endParaRPr>
                    </a:p>
                  </a:txBody>
                  <a:tcPr marL="45968" marR="45968" marT="0" marB="0" anchor="ctr"/>
                </a:tc>
              </a:tr>
              <a:tr h="369411">
                <a:tc>
                  <a:txBody>
                    <a:bodyPr/>
                    <a:lstStyle/>
                    <a:p>
                      <a:pPr>
                        <a:lnSpc>
                          <a:spcPct val="115000"/>
                        </a:lnSpc>
                        <a:spcAft>
                          <a:spcPts val="0"/>
                        </a:spcAft>
                      </a:pPr>
                      <a:r>
                        <a:rPr lang="en-US" sz="1400">
                          <a:effectLst/>
                        </a:rPr>
                        <a:t>Paper </a:t>
                      </a:r>
                      <a:endParaRPr lang="en-US" sz="1400">
                        <a:effectLst/>
                        <a:latin typeface="Times New Roman"/>
                        <a:ea typeface="Times New Roman"/>
                        <a:cs typeface="Times New Roman"/>
                      </a:endParaRPr>
                    </a:p>
                  </a:txBody>
                  <a:tcPr marL="45968" marR="45968" marT="0" marB="0" anchor="b"/>
                </a:tc>
                <a:tc>
                  <a:txBody>
                    <a:bodyPr/>
                    <a:lstStyle/>
                    <a:p>
                      <a:pPr algn="ctr">
                        <a:lnSpc>
                          <a:spcPct val="115000"/>
                        </a:lnSpc>
                        <a:spcAft>
                          <a:spcPts val="0"/>
                        </a:spcAft>
                      </a:pPr>
                      <a:r>
                        <a:rPr lang="en-US" sz="1400">
                          <a:effectLst/>
                        </a:rPr>
                        <a:t>2 </a:t>
                      </a:r>
                      <a:endParaRPr lang="en-US" sz="140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a:effectLst/>
                        </a:rPr>
                        <a:t>42 </a:t>
                      </a:r>
                      <a:endParaRPr lang="en-US" sz="140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a:effectLst/>
                        </a:rPr>
                        <a:t>2 </a:t>
                      </a:r>
                      <a:endParaRPr lang="en-US" sz="140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a:effectLst/>
                        </a:rPr>
                        <a:t>46 </a:t>
                      </a:r>
                      <a:endParaRPr lang="en-US" sz="140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     6.3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  25.2 </a:t>
                      </a:r>
                      <a:endParaRPr lang="en-US" sz="1400"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dirty="0">
                          <a:effectLst/>
                        </a:rPr>
                        <a:t>0.95 </a:t>
                      </a:r>
                      <a:endParaRPr lang="en-US" sz="1400" dirty="0">
                        <a:effectLst/>
                        <a:latin typeface="Times New Roman"/>
                        <a:ea typeface="Times New Roman"/>
                        <a:cs typeface="Times New Roman"/>
                      </a:endParaRPr>
                    </a:p>
                  </a:txBody>
                  <a:tcPr marL="45968" marR="45968" marT="0" marB="0" anchor="ctr"/>
                </a:tc>
              </a:tr>
              <a:tr h="369411">
                <a:tc>
                  <a:txBody>
                    <a:bodyPr/>
                    <a:lstStyle/>
                    <a:p>
                      <a:pPr>
                        <a:lnSpc>
                          <a:spcPct val="115000"/>
                        </a:lnSpc>
                        <a:spcAft>
                          <a:spcPts val="0"/>
                        </a:spcAft>
                      </a:pPr>
                      <a:r>
                        <a:rPr lang="en-US" sz="1400" b="1" dirty="0">
                          <a:effectLst/>
                        </a:rPr>
                        <a:t>Total </a:t>
                      </a:r>
                      <a:endParaRPr lang="en-US" sz="1400" b="1" dirty="0">
                        <a:effectLst/>
                        <a:latin typeface="Times New Roman"/>
                        <a:ea typeface="Times New Roman"/>
                        <a:cs typeface="Times New Roman"/>
                      </a:endParaRPr>
                    </a:p>
                  </a:txBody>
                  <a:tcPr marL="45968" marR="45968" marT="0" marB="0" anchor="b"/>
                </a:tc>
                <a:tc>
                  <a:txBody>
                    <a:bodyPr/>
                    <a:lstStyle/>
                    <a:p>
                      <a:pPr algn="ctr">
                        <a:lnSpc>
                          <a:spcPct val="115000"/>
                        </a:lnSpc>
                        <a:spcAft>
                          <a:spcPts val="0"/>
                        </a:spcAft>
                      </a:pPr>
                      <a:r>
                        <a:rPr lang="en-US" sz="1400" b="1" dirty="0">
                          <a:effectLst/>
                        </a:rPr>
                        <a:t>12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410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121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543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   205.8*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   839.9** </a:t>
                      </a:r>
                      <a:endParaRPr lang="en-US" sz="1400" b="1" dirty="0">
                        <a:effectLst/>
                        <a:latin typeface="Times New Roman"/>
                        <a:ea typeface="Times New Roman"/>
                        <a:cs typeface="Times New Roman"/>
                      </a:endParaRPr>
                    </a:p>
                  </a:txBody>
                  <a:tcPr marL="45968" marR="45968" marT="0" marB="0" anchor="ctr"/>
                </a:tc>
                <a:tc>
                  <a:txBody>
                    <a:bodyPr/>
                    <a:lstStyle/>
                    <a:p>
                      <a:pPr algn="ctr">
                        <a:lnSpc>
                          <a:spcPct val="115000"/>
                        </a:lnSpc>
                        <a:spcAft>
                          <a:spcPts val="0"/>
                        </a:spcAft>
                      </a:pPr>
                      <a:r>
                        <a:rPr lang="en-US" sz="1400" b="1" dirty="0">
                          <a:effectLst/>
                        </a:rPr>
                        <a:t>29.98 </a:t>
                      </a:r>
                      <a:endParaRPr lang="en-US" sz="1400" b="1" dirty="0">
                        <a:effectLst/>
                        <a:latin typeface="Times New Roman"/>
                        <a:ea typeface="Times New Roman"/>
                        <a:cs typeface="Times New Roman"/>
                      </a:endParaRPr>
                    </a:p>
                  </a:txBody>
                  <a:tcPr marL="45968" marR="45968" marT="0" marB="0" anchor="ctr"/>
                </a:tc>
              </a:tr>
            </a:tbl>
          </a:graphicData>
        </a:graphic>
      </p:graphicFrame>
      <p:sp>
        <p:nvSpPr>
          <p:cNvPr id="5" name="Rectangle 1"/>
          <p:cNvSpPr>
            <a:spLocks noChangeArrowheads="1"/>
          </p:cNvSpPr>
          <p:nvPr/>
        </p:nvSpPr>
        <p:spPr bwMode="auto">
          <a:xfrm>
            <a:off x="393418" y="5609465"/>
            <a:ext cx="85273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Arial" pitchFamily="34" charset="0"/>
                <a:ea typeface="Batang" pitchFamily="18" charset="-127"/>
                <a:cs typeface="Arial" pitchFamily="34" charset="0"/>
              </a:rPr>
              <a:t>*    Equivalent to 151% of current approved target of 136.1 </a:t>
            </a:r>
            <a:r>
              <a:rPr kumimoji="0" lang="en-US" altLang="ko-KR" b="0" i="0" u="none" strike="noStrike" cap="none" normalizeH="0" baseline="0" dirty="0" err="1" smtClean="0">
                <a:ln>
                  <a:noFill/>
                </a:ln>
                <a:solidFill>
                  <a:schemeClr val="tx1"/>
                </a:solidFill>
                <a:effectLst/>
                <a:latin typeface="Arial" pitchFamily="34" charset="0"/>
                <a:ea typeface="Batang" pitchFamily="18" charset="-127"/>
                <a:cs typeface="Arial" pitchFamily="34" charset="0"/>
              </a:rPr>
              <a:t>ktoe</a:t>
            </a:r>
            <a:r>
              <a:rPr kumimoji="0" lang="en-US" altLang="ko-KR" b="0" i="0" u="none" strike="noStrike" cap="none" normalizeH="0" baseline="0" dirty="0" smtClean="0">
                <a:ln>
                  <a:noFill/>
                </a:ln>
                <a:solidFill>
                  <a:schemeClr val="tx1"/>
                </a:solidFill>
                <a:effectLst/>
                <a:latin typeface="Arial" pitchFamily="34" charset="0"/>
                <a:ea typeface="Batang" pitchFamily="18" charset="-127"/>
                <a:cs typeface="Arial" pitchFamily="34" charset="0"/>
              </a:rPr>
              <a:t> </a:t>
            </a:r>
            <a:endParaRPr kumimoji="0" lang="en-US" altLang="ko-KR"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Arial" pitchFamily="34" charset="0"/>
                <a:ea typeface="Batang" pitchFamily="18" charset="-127"/>
                <a:cs typeface="Arial" pitchFamily="34" charset="0"/>
              </a:rPr>
              <a:t>**   Equivalent to 156% of current approved target of 538.8 </a:t>
            </a:r>
            <a:r>
              <a:rPr kumimoji="0" lang="en-US" altLang="ko-KR" b="0" i="0" u="none" strike="noStrike" cap="none" normalizeH="0" baseline="0" dirty="0" err="1" smtClean="0">
                <a:ln>
                  <a:noFill/>
                </a:ln>
                <a:solidFill>
                  <a:schemeClr val="tx1"/>
                </a:solidFill>
                <a:effectLst/>
                <a:latin typeface="Arial" pitchFamily="34" charset="0"/>
                <a:ea typeface="Batang" pitchFamily="18" charset="-127"/>
                <a:cs typeface="Arial" pitchFamily="34" charset="0"/>
              </a:rPr>
              <a:t>kt</a:t>
            </a:r>
            <a:r>
              <a:rPr kumimoji="0" lang="en-US" altLang="ko-KR" b="0" i="0" u="none" strike="noStrike" cap="none" normalizeH="0" baseline="0" dirty="0" smtClean="0">
                <a:ln>
                  <a:noFill/>
                </a:ln>
                <a:solidFill>
                  <a:schemeClr val="tx1"/>
                </a:solidFill>
                <a:effectLst/>
                <a:latin typeface="Arial" pitchFamily="34" charset="0"/>
                <a:ea typeface="Batang" pitchFamily="18" charset="-127"/>
                <a:cs typeface="Arial" pitchFamily="34" charset="0"/>
              </a:rPr>
              <a:t> CO</a:t>
            </a:r>
            <a:r>
              <a:rPr kumimoji="0" lang="en-US" altLang="ko-KR" b="0" i="0" u="none" strike="noStrike" cap="none" normalizeH="0" baseline="-30000" dirty="0" smtClean="0">
                <a:ln>
                  <a:noFill/>
                </a:ln>
                <a:solidFill>
                  <a:schemeClr val="tx1"/>
                </a:solidFill>
                <a:effectLst/>
                <a:latin typeface="Arial" pitchFamily="34" charset="0"/>
                <a:ea typeface="Batang" pitchFamily="18" charset="-127"/>
                <a:cs typeface="Arial" pitchFamily="34" charset="0"/>
              </a:rPr>
              <a:t>2eq</a:t>
            </a:r>
            <a:r>
              <a:rPr kumimoji="0" lang="en-US" altLang="ko-KR" b="0" i="0" u="none" strike="noStrike" cap="none" normalizeH="0" baseline="0" dirty="0" smtClean="0">
                <a:ln>
                  <a:noFill/>
                </a:ln>
                <a:solidFill>
                  <a:schemeClr val="tx1"/>
                </a:solidFill>
                <a:effectLst/>
                <a:latin typeface="Arial" pitchFamily="34" charset="0"/>
                <a:ea typeface="Batang" pitchFamily="18" charset="-127"/>
                <a:cs typeface="Arial" pitchFamily="34" charset="0"/>
              </a:rPr>
              <a:t> </a:t>
            </a:r>
            <a:endParaRPr kumimoji="0" lang="en-US" altLang="ko-KR"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Arial" pitchFamily="34" charset="0"/>
                <a:ea typeface="Batang" pitchFamily="18" charset="-127"/>
                <a:cs typeface="Arial" pitchFamily="34" charset="0"/>
              </a:rPr>
              <a:t>*** Only investments of DEMO and IMPA projects included.</a:t>
            </a:r>
            <a:endParaRPr kumimoji="0" lang="en-US" altLang="ko-K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ounded Rectangle 7"/>
          <p:cNvSpPr/>
          <p:nvPr/>
        </p:nvSpPr>
        <p:spPr bwMode="auto">
          <a:xfrm>
            <a:off x="4657069" y="2892056"/>
            <a:ext cx="520987" cy="414669"/>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smtClean="0">
              <a:ln>
                <a:noFill/>
              </a:ln>
              <a:solidFill>
                <a:schemeClr val="tx1"/>
              </a:solidFill>
              <a:effectLst/>
              <a:latin typeface="Arial" charset="0"/>
            </a:endParaRPr>
          </a:p>
        </p:txBody>
      </p:sp>
      <p:sp>
        <p:nvSpPr>
          <p:cNvPr id="11" name="Rounded Rectangle 10"/>
          <p:cNvSpPr/>
          <p:nvPr/>
        </p:nvSpPr>
        <p:spPr bwMode="auto">
          <a:xfrm>
            <a:off x="4646437" y="5054010"/>
            <a:ext cx="520987" cy="336697"/>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67388" y="693800"/>
            <a:ext cx="9526587" cy="492443"/>
          </a:xfrm>
          <a:noFill/>
          <a:ln w="9525">
            <a:noFill/>
            <a:miter lim="800000"/>
            <a:headEnd/>
            <a:tailEnd/>
          </a:ln>
        </p:spPr>
        <p:txBody>
          <a:bodyPr vert="horz" wrap="square" lIns="0" tIns="0" rIns="0" bIns="0" numCol="1" anchor="t" anchorCtr="0" compatLnSpc="1">
            <a:prstTxWarp prst="textNoShape">
              <a:avLst/>
            </a:prstTxWarp>
            <a:spAutoFit/>
          </a:bodyPr>
          <a:lstStyle/>
          <a:p>
            <a:pPr algn="ctr">
              <a:defRPr/>
            </a:pPr>
            <a:r>
              <a:rPr lang="en-US" sz="3200" dirty="0"/>
              <a:t>Technology intervention details </a:t>
            </a:r>
            <a:r>
              <a:rPr lang="en-US" sz="3200" dirty="0" smtClean="0"/>
              <a:t>- brick sectors</a:t>
            </a:r>
            <a:endParaRPr lang="en-US" sz="3200" dirty="0"/>
          </a:p>
        </p:txBody>
      </p:sp>
      <p:sp>
        <p:nvSpPr>
          <p:cNvPr id="164867" name="Rectangle 3"/>
          <p:cNvSpPr>
            <a:spLocks noGrp="1" noChangeArrowheads="1"/>
          </p:cNvSpPr>
          <p:nvPr>
            <p:ph type="body" idx="1"/>
          </p:nvPr>
        </p:nvSpPr>
        <p:spPr>
          <a:xfrm>
            <a:off x="714626" y="1296347"/>
            <a:ext cx="8683375" cy="1461939"/>
          </a:xfrm>
          <a:noFill/>
          <a:ln w="9525">
            <a:noFill/>
            <a:miter lim="800000"/>
            <a:headEnd/>
            <a:tailEnd/>
          </a:ln>
        </p:spPr>
        <p:txBody>
          <a:bodyPr vert="horz" wrap="square" lIns="0" tIns="0" rIns="0" bIns="0" numCol="1" anchor="t" anchorCtr="0" compatLnSpc="1">
            <a:prstTxWarp prst="textNoShape">
              <a:avLst/>
            </a:prstTxWarp>
            <a:spAutoFit/>
          </a:bodyPr>
          <a:lstStyle/>
          <a:p>
            <a:pPr marL="450850" indent="-450850">
              <a:spcBef>
                <a:spcPts val="600"/>
              </a:spcBef>
              <a:spcAft>
                <a:spcPts val="0"/>
              </a:spcAft>
              <a:buFont typeface="Arial" charset="0"/>
              <a:buChar char="•"/>
              <a:defRPr/>
            </a:pPr>
            <a:r>
              <a:rPr lang="en-GB" sz="2000" b="1" dirty="0"/>
              <a:t>The average specific energy </a:t>
            </a:r>
            <a:r>
              <a:rPr lang="en-GB" sz="2000" b="1" dirty="0" smtClean="0"/>
              <a:t>consumption - various technologies</a:t>
            </a:r>
          </a:p>
          <a:p>
            <a:pPr marL="808038" indent="-361950">
              <a:spcBef>
                <a:spcPts val="600"/>
              </a:spcBef>
              <a:spcAft>
                <a:spcPts val="0"/>
              </a:spcAft>
              <a:buFont typeface="Courier New" pitchFamily="49" charset="0"/>
              <a:buChar char="o"/>
              <a:defRPr/>
            </a:pPr>
            <a:r>
              <a:rPr lang="en-GB" sz="2000" dirty="0" smtClean="0"/>
              <a:t>traditional </a:t>
            </a:r>
            <a:r>
              <a:rPr lang="en-GB" sz="2000" dirty="0"/>
              <a:t>brick kilns is 1,507 kJ/kg of fired </a:t>
            </a:r>
            <a:r>
              <a:rPr lang="en-GB" sz="2000" dirty="0" smtClean="0"/>
              <a:t>product</a:t>
            </a:r>
          </a:p>
          <a:p>
            <a:pPr marL="808038" indent="-361950">
              <a:spcBef>
                <a:spcPts val="600"/>
              </a:spcBef>
              <a:spcAft>
                <a:spcPts val="0"/>
              </a:spcAft>
              <a:buFont typeface="Courier New" pitchFamily="49" charset="0"/>
              <a:buChar char="o"/>
              <a:defRPr/>
            </a:pPr>
            <a:r>
              <a:rPr lang="en-GB" sz="2000" dirty="0"/>
              <a:t>tunnel </a:t>
            </a:r>
            <a:r>
              <a:rPr lang="en-GB" sz="2000" dirty="0" smtClean="0"/>
              <a:t>kilns </a:t>
            </a:r>
            <a:r>
              <a:rPr lang="en-GB" sz="2000" dirty="0"/>
              <a:t>1,354 kJ/kg fired </a:t>
            </a:r>
            <a:r>
              <a:rPr lang="en-GB" sz="2000" dirty="0" smtClean="0"/>
              <a:t>product</a:t>
            </a:r>
          </a:p>
          <a:p>
            <a:pPr marL="808038" indent="-361950">
              <a:spcBef>
                <a:spcPts val="600"/>
              </a:spcBef>
              <a:spcAft>
                <a:spcPts val="0"/>
              </a:spcAft>
              <a:buFont typeface="Courier New" pitchFamily="49" charset="0"/>
              <a:buChar char="o"/>
              <a:defRPr/>
            </a:pPr>
            <a:r>
              <a:rPr lang="en-GB" sz="2000" dirty="0" smtClean="0"/>
              <a:t>VSBK </a:t>
            </a:r>
            <a:r>
              <a:rPr lang="en-GB" sz="2000" dirty="0"/>
              <a:t>is 844 kJ/kg fired product</a:t>
            </a:r>
            <a:endParaRPr lang="en-GB" sz="2000" dirty="0" smtClean="0"/>
          </a:p>
        </p:txBody>
      </p:sp>
      <p:pic>
        <p:nvPicPr>
          <p:cNvPr id="5" name="Picture 4" descr="Picture 2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796" y="3014329"/>
            <a:ext cx="3891561" cy="287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icture 2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6411" y="3014331"/>
            <a:ext cx="3795791" cy="2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46411" y="5907227"/>
            <a:ext cx="3795791" cy="584775"/>
          </a:xfrm>
          <a:prstGeom prst="rect">
            <a:avLst/>
          </a:prstGeom>
        </p:spPr>
        <p:txBody>
          <a:bodyPr wrap="square">
            <a:spAutoFit/>
          </a:bodyPr>
          <a:lstStyle/>
          <a:p>
            <a:pPr algn="ctr"/>
            <a:r>
              <a:rPr lang="en-US" u="none" dirty="0" smtClean="0"/>
              <a:t>Mechanization demonstration </a:t>
            </a:r>
            <a:r>
              <a:rPr lang="en-US" u="none" dirty="0"/>
              <a:t>at </a:t>
            </a:r>
            <a:r>
              <a:rPr lang="en-US" u="none" dirty="0" err="1"/>
              <a:t>Binh</a:t>
            </a:r>
            <a:r>
              <a:rPr lang="en-US" u="none" dirty="0"/>
              <a:t> Duong province </a:t>
            </a:r>
          </a:p>
        </p:txBody>
      </p:sp>
      <p:sp>
        <p:nvSpPr>
          <p:cNvPr id="3" name="Rectangle 2"/>
          <p:cNvSpPr/>
          <p:nvPr/>
        </p:nvSpPr>
        <p:spPr>
          <a:xfrm>
            <a:off x="584796" y="5907227"/>
            <a:ext cx="3891561" cy="584775"/>
          </a:xfrm>
          <a:prstGeom prst="rect">
            <a:avLst/>
          </a:prstGeom>
        </p:spPr>
        <p:txBody>
          <a:bodyPr wrap="square">
            <a:spAutoFit/>
          </a:bodyPr>
          <a:lstStyle/>
          <a:p>
            <a:pPr algn="ctr"/>
            <a:r>
              <a:rPr lang="en-US" u="none" dirty="0"/>
              <a:t>VSBK with 3 burning chambers at </a:t>
            </a:r>
            <a:r>
              <a:rPr lang="en-US" u="none" dirty="0" err="1"/>
              <a:t>Hai</a:t>
            </a:r>
            <a:r>
              <a:rPr lang="en-US" u="none" dirty="0"/>
              <a:t> Duong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53170" y="758688"/>
            <a:ext cx="9789668" cy="492443"/>
          </a:xfrm>
          <a:noFill/>
          <a:ln w="9525">
            <a:noFill/>
            <a:miter lim="800000"/>
            <a:headEnd/>
            <a:tailEnd/>
          </a:ln>
        </p:spPr>
        <p:txBody>
          <a:bodyPr vert="horz" wrap="square" lIns="0" tIns="0" rIns="0" bIns="0" numCol="1" anchor="t" anchorCtr="0" compatLnSpc="1">
            <a:prstTxWarp prst="textNoShape">
              <a:avLst/>
            </a:prstTxWarp>
            <a:spAutoFit/>
          </a:bodyPr>
          <a:lstStyle/>
          <a:p>
            <a:pPr algn="ctr">
              <a:defRPr/>
            </a:pPr>
            <a:r>
              <a:rPr lang="en-US" sz="3200" dirty="0"/>
              <a:t>Technology intervention details </a:t>
            </a:r>
            <a:r>
              <a:rPr lang="en-US" sz="3200" dirty="0" smtClean="0"/>
              <a:t>- ceramic </a:t>
            </a:r>
            <a:r>
              <a:rPr lang="en-US" sz="3200" dirty="0"/>
              <a:t>sectors</a:t>
            </a:r>
          </a:p>
        </p:txBody>
      </p:sp>
      <p:grpSp>
        <p:nvGrpSpPr>
          <p:cNvPr id="7" name="Group 79"/>
          <p:cNvGrpSpPr>
            <a:grpSpLocks/>
          </p:cNvGrpSpPr>
          <p:nvPr/>
        </p:nvGrpSpPr>
        <p:grpSpPr bwMode="auto">
          <a:xfrm>
            <a:off x="2151319" y="1417879"/>
            <a:ext cx="7335345" cy="4049927"/>
            <a:chOff x="96" y="1392"/>
            <a:chExt cx="4800" cy="2736"/>
          </a:xfrm>
        </p:grpSpPr>
        <p:pic>
          <p:nvPicPr>
            <p:cNvPr id="10" name="Picture 10" descr="DSC027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1392"/>
              <a:ext cx="3312"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c 11"/>
            <p:cNvSpPr>
              <a:spLocks/>
            </p:cNvSpPr>
            <p:nvPr/>
          </p:nvSpPr>
          <p:spPr bwMode="auto">
            <a:xfrm>
              <a:off x="2976" y="2784"/>
              <a:ext cx="432" cy="261"/>
            </a:xfrm>
            <a:custGeom>
              <a:avLst/>
              <a:gdLst>
                <a:gd name="T0" fmla="*/ 0 w 43193"/>
                <a:gd name="T1" fmla="*/ 0 h 21600"/>
                <a:gd name="T2" fmla="*/ 0 w 43193"/>
                <a:gd name="T3" fmla="*/ 0 h 21600"/>
                <a:gd name="T4" fmla="*/ 0 w 43193"/>
                <a:gd name="T5" fmla="*/ 0 h 21600"/>
                <a:gd name="T6" fmla="*/ 0 60000 65536"/>
                <a:gd name="T7" fmla="*/ 0 60000 65536"/>
                <a:gd name="T8" fmla="*/ 0 60000 65536"/>
                <a:gd name="T9" fmla="*/ 0 w 43193"/>
                <a:gd name="T10" fmla="*/ 0 h 21600"/>
                <a:gd name="T11" fmla="*/ 43193 w 43193"/>
                <a:gd name="T12" fmla="*/ 21600 h 21600"/>
              </a:gdLst>
              <a:ahLst/>
              <a:cxnLst>
                <a:cxn ang="T6">
                  <a:pos x="T0" y="T1"/>
                </a:cxn>
                <a:cxn ang="T7">
                  <a:pos x="T2" y="T3"/>
                </a:cxn>
                <a:cxn ang="T8">
                  <a:pos x="T4" y="T5"/>
                </a:cxn>
              </a:cxnLst>
              <a:rect l="T9" t="T10" r="T11" b="T12"/>
              <a:pathLst>
                <a:path w="43193" h="21600" fill="none" extrusionOk="0">
                  <a:moveTo>
                    <a:pt x="0" y="21046"/>
                  </a:moveTo>
                  <a:cubicBezTo>
                    <a:pt x="300" y="9336"/>
                    <a:pt x="9879" y="-1"/>
                    <a:pt x="21593" y="0"/>
                  </a:cubicBezTo>
                  <a:cubicBezTo>
                    <a:pt x="33522" y="0"/>
                    <a:pt x="43193" y="9670"/>
                    <a:pt x="43193" y="21600"/>
                  </a:cubicBezTo>
                </a:path>
                <a:path w="43193" h="21600" stroke="0" extrusionOk="0">
                  <a:moveTo>
                    <a:pt x="0" y="21046"/>
                  </a:moveTo>
                  <a:cubicBezTo>
                    <a:pt x="300" y="9336"/>
                    <a:pt x="9879" y="-1"/>
                    <a:pt x="21593" y="0"/>
                  </a:cubicBezTo>
                  <a:cubicBezTo>
                    <a:pt x="33522" y="0"/>
                    <a:pt x="43193" y="9670"/>
                    <a:pt x="43193" y="21600"/>
                  </a:cubicBezTo>
                  <a:lnTo>
                    <a:pt x="21593" y="21600"/>
                  </a:lnTo>
                  <a:close/>
                </a:path>
              </a:pathLst>
            </a:custGeom>
            <a:solidFill>
              <a:srgbClr val="FF9900"/>
            </a:solidFill>
            <a:ln w="76200">
              <a:solidFill>
                <a:srgbClr val="FF3300"/>
              </a:solidFill>
              <a:round/>
              <a:headEnd/>
              <a:tailEnd/>
            </a:ln>
          </p:spPr>
          <p:txBody>
            <a:bodyPr wrap="none" anchor="ctr"/>
            <a:lstStyle/>
            <a:p>
              <a:endParaRPr lang="en-US"/>
            </a:p>
          </p:txBody>
        </p:sp>
        <p:sp>
          <p:nvSpPr>
            <p:cNvPr id="12" name="Arc 12"/>
            <p:cNvSpPr>
              <a:spLocks/>
            </p:cNvSpPr>
            <p:nvPr/>
          </p:nvSpPr>
          <p:spPr bwMode="auto">
            <a:xfrm rot="13345199" flipV="1">
              <a:off x="2928" y="1824"/>
              <a:ext cx="619" cy="648"/>
            </a:xfrm>
            <a:custGeom>
              <a:avLst/>
              <a:gdLst>
                <a:gd name="T0" fmla="*/ 0 w 21459"/>
                <a:gd name="T1" fmla="*/ 0 h 21600"/>
                <a:gd name="T2" fmla="*/ 0 w 21459"/>
                <a:gd name="T3" fmla="*/ 0 h 21600"/>
                <a:gd name="T4" fmla="*/ 0 w 21459"/>
                <a:gd name="T5" fmla="*/ 0 h 21600"/>
                <a:gd name="T6" fmla="*/ 0 60000 65536"/>
                <a:gd name="T7" fmla="*/ 0 60000 65536"/>
                <a:gd name="T8" fmla="*/ 0 60000 65536"/>
                <a:gd name="T9" fmla="*/ 0 w 21459"/>
                <a:gd name="T10" fmla="*/ 0 h 21600"/>
                <a:gd name="T11" fmla="*/ 21459 w 21459"/>
                <a:gd name="T12" fmla="*/ 21600 h 21600"/>
              </a:gdLst>
              <a:ahLst/>
              <a:cxnLst>
                <a:cxn ang="T6">
                  <a:pos x="T0" y="T1"/>
                </a:cxn>
                <a:cxn ang="T7">
                  <a:pos x="T2" y="T3"/>
                </a:cxn>
                <a:cxn ang="T8">
                  <a:pos x="T4" y="T5"/>
                </a:cxn>
              </a:cxnLst>
              <a:rect l="T9" t="T10" r="T11" b="T12"/>
              <a:pathLst>
                <a:path w="21459" h="21600" fill="none" extrusionOk="0">
                  <a:moveTo>
                    <a:pt x="-1" y="0"/>
                  </a:moveTo>
                  <a:cubicBezTo>
                    <a:pt x="10975" y="0"/>
                    <a:pt x="20205" y="8230"/>
                    <a:pt x="21458" y="19134"/>
                  </a:cubicBezTo>
                </a:path>
                <a:path w="21459" h="21600" stroke="0" extrusionOk="0">
                  <a:moveTo>
                    <a:pt x="-1" y="0"/>
                  </a:moveTo>
                  <a:cubicBezTo>
                    <a:pt x="10975" y="0"/>
                    <a:pt x="20205" y="8230"/>
                    <a:pt x="21458" y="19134"/>
                  </a:cubicBezTo>
                  <a:lnTo>
                    <a:pt x="0" y="21600"/>
                  </a:lnTo>
                  <a:close/>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800" b="0">
                <a:solidFill>
                  <a:schemeClr val="bg1"/>
                </a:solidFill>
                <a:latin typeface=".VnTimeH" pitchFamily="34" charset="0"/>
              </a:endParaRPr>
            </a:p>
          </p:txBody>
        </p:sp>
        <p:sp>
          <p:nvSpPr>
            <p:cNvPr id="13" name="Rectangle 13"/>
            <p:cNvSpPr>
              <a:spLocks noChangeArrowheads="1"/>
            </p:cNvSpPr>
            <p:nvPr/>
          </p:nvSpPr>
          <p:spPr bwMode="auto">
            <a:xfrm>
              <a:off x="2640" y="3024"/>
              <a:ext cx="110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3300"/>
                  </a:solidFill>
                  <a:latin typeface=".VnTimeH" pitchFamily="34" charset="0"/>
                </a:rPr>
                <a:t>Vïng nhiÖt yÕu</a:t>
              </a:r>
              <a:r>
                <a:rPr lang="en-US" u="sng">
                  <a:solidFill>
                    <a:srgbClr val="FF3300"/>
                  </a:solidFill>
                  <a:latin typeface=".VnTimeH" pitchFamily="34" charset="0"/>
                </a:rPr>
                <a:t> </a:t>
              </a:r>
            </a:p>
          </p:txBody>
        </p:sp>
        <p:sp>
          <p:nvSpPr>
            <p:cNvPr id="14" name="Rectangle 14"/>
            <p:cNvSpPr>
              <a:spLocks noChangeArrowheads="1"/>
            </p:cNvSpPr>
            <p:nvPr/>
          </p:nvSpPr>
          <p:spPr bwMode="auto">
            <a:xfrm>
              <a:off x="2544" y="1728"/>
              <a:ext cx="1178" cy="23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l"/>
              <a:r>
                <a:rPr lang="en-US">
                  <a:solidFill>
                    <a:schemeClr val="tx1"/>
                  </a:solidFill>
                  <a:latin typeface=".VnTimeH" pitchFamily="34" charset="0"/>
                </a:rPr>
                <a:t>Vïng nhiÖt cao</a:t>
              </a:r>
              <a:r>
                <a:rPr lang="en-US" u="sng">
                  <a:solidFill>
                    <a:srgbClr val="FFFF00"/>
                  </a:solidFill>
                  <a:latin typeface=".VnTimeH" pitchFamily="34" charset="0"/>
                </a:rPr>
                <a:t> </a:t>
              </a:r>
            </a:p>
          </p:txBody>
        </p:sp>
        <p:pic>
          <p:nvPicPr>
            <p:cNvPr id="15" name="Picture 15" descr="LuaCONG mauhong vetra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4254">
              <a:off x="2257" y="1872"/>
              <a:ext cx="1007"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Lua CONG mauhong veph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24748">
              <a:off x="3168" y="1872"/>
              <a:ext cx="911"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9" descr="LuaCONG mauhong vetra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4254">
              <a:off x="2256" y="1872"/>
              <a:ext cx="1007"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9" descr="DSC027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1392"/>
              <a:ext cx="3312"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rc 50"/>
            <p:cNvSpPr>
              <a:spLocks/>
            </p:cNvSpPr>
            <p:nvPr/>
          </p:nvSpPr>
          <p:spPr bwMode="auto">
            <a:xfrm>
              <a:off x="2976" y="2784"/>
              <a:ext cx="432" cy="261"/>
            </a:xfrm>
            <a:custGeom>
              <a:avLst/>
              <a:gdLst>
                <a:gd name="T0" fmla="*/ 0 w 43193"/>
                <a:gd name="T1" fmla="*/ 0 h 21600"/>
                <a:gd name="T2" fmla="*/ 0 w 43193"/>
                <a:gd name="T3" fmla="*/ 0 h 21600"/>
                <a:gd name="T4" fmla="*/ 0 w 43193"/>
                <a:gd name="T5" fmla="*/ 0 h 21600"/>
                <a:gd name="T6" fmla="*/ 0 60000 65536"/>
                <a:gd name="T7" fmla="*/ 0 60000 65536"/>
                <a:gd name="T8" fmla="*/ 0 60000 65536"/>
                <a:gd name="T9" fmla="*/ 0 w 43193"/>
                <a:gd name="T10" fmla="*/ 0 h 21600"/>
                <a:gd name="T11" fmla="*/ 43193 w 43193"/>
                <a:gd name="T12" fmla="*/ 21600 h 21600"/>
              </a:gdLst>
              <a:ahLst/>
              <a:cxnLst>
                <a:cxn ang="T6">
                  <a:pos x="T0" y="T1"/>
                </a:cxn>
                <a:cxn ang="T7">
                  <a:pos x="T2" y="T3"/>
                </a:cxn>
                <a:cxn ang="T8">
                  <a:pos x="T4" y="T5"/>
                </a:cxn>
              </a:cxnLst>
              <a:rect l="T9" t="T10" r="T11" b="T12"/>
              <a:pathLst>
                <a:path w="43193" h="21600" fill="none" extrusionOk="0">
                  <a:moveTo>
                    <a:pt x="0" y="21046"/>
                  </a:moveTo>
                  <a:cubicBezTo>
                    <a:pt x="300" y="9336"/>
                    <a:pt x="9879" y="-1"/>
                    <a:pt x="21593" y="0"/>
                  </a:cubicBezTo>
                  <a:cubicBezTo>
                    <a:pt x="33522" y="0"/>
                    <a:pt x="43193" y="9670"/>
                    <a:pt x="43193" y="21600"/>
                  </a:cubicBezTo>
                </a:path>
                <a:path w="43193" h="21600" stroke="0" extrusionOk="0">
                  <a:moveTo>
                    <a:pt x="0" y="21046"/>
                  </a:moveTo>
                  <a:cubicBezTo>
                    <a:pt x="300" y="9336"/>
                    <a:pt x="9879" y="-1"/>
                    <a:pt x="21593" y="0"/>
                  </a:cubicBezTo>
                  <a:cubicBezTo>
                    <a:pt x="33522" y="0"/>
                    <a:pt x="43193" y="9670"/>
                    <a:pt x="43193" y="21600"/>
                  </a:cubicBezTo>
                  <a:lnTo>
                    <a:pt x="21593" y="21600"/>
                  </a:lnTo>
                  <a:close/>
                </a:path>
              </a:pathLst>
            </a:custGeom>
            <a:solidFill>
              <a:srgbClr val="FF9900"/>
            </a:solidFill>
            <a:ln w="76200">
              <a:solidFill>
                <a:srgbClr val="FF3300"/>
              </a:solidFill>
              <a:round/>
              <a:headEnd/>
              <a:tailEnd/>
            </a:ln>
          </p:spPr>
          <p:txBody>
            <a:bodyPr wrap="none" anchor="ctr"/>
            <a:lstStyle/>
            <a:p>
              <a:endParaRPr lang="en-US"/>
            </a:p>
          </p:txBody>
        </p:sp>
        <p:sp>
          <p:nvSpPr>
            <p:cNvPr id="40" name="Arc 51"/>
            <p:cNvSpPr>
              <a:spLocks/>
            </p:cNvSpPr>
            <p:nvPr/>
          </p:nvSpPr>
          <p:spPr bwMode="auto">
            <a:xfrm rot="13345199" flipV="1">
              <a:off x="2928" y="1824"/>
              <a:ext cx="619" cy="648"/>
            </a:xfrm>
            <a:custGeom>
              <a:avLst/>
              <a:gdLst>
                <a:gd name="T0" fmla="*/ 0 w 21459"/>
                <a:gd name="T1" fmla="*/ 0 h 21600"/>
                <a:gd name="T2" fmla="*/ 0 w 21459"/>
                <a:gd name="T3" fmla="*/ 0 h 21600"/>
                <a:gd name="T4" fmla="*/ 0 w 21459"/>
                <a:gd name="T5" fmla="*/ 0 h 21600"/>
                <a:gd name="T6" fmla="*/ 0 60000 65536"/>
                <a:gd name="T7" fmla="*/ 0 60000 65536"/>
                <a:gd name="T8" fmla="*/ 0 60000 65536"/>
                <a:gd name="T9" fmla="*/ 0 w 21459"/>
                <a:gd name="T10" fmla="*/ 0 h 21600"/>
                <a:gd name="T11" fmla="*/ 21459 w 21459"/>
                <a:gd name="T12" fmla="*/ 21600 h 21600"/>
              </a:gdLst>
              <a:ahLst/>
              <a:cxnLst>
                <a:cxn ang="T6">
                  <a:pos x="T0" y="T1"/>
                </a:cxn>
                <a:cxn ang="T7">
                  <a:pos x="T2" y="T3"/>
                </a:cxn>
                <a:cxn ang="T8">
                  <a:pos x="T4" y="T5"/>
                </a:cxn>
              </a:cxnLst>
              <a:rect l="T9" t="T10" r="T11" b="T12"/>
              <a:pathLst>
                <a:path w="21459" h="21600" fill="none" extrusionOk="0">
                  <a:moveTo>
                    <a:pt x="-1" y="0"/>
                  </a:moveTo>
                  <a:cubicBezTo>
                    <a:pt x="10975" y="0"/>
                    <a:pt x="20205" y="8230"/>
                    <a:pt x="21458" y="19134"/>
                  </a:cubicBezTo>
                </a:path>
                <a:path w="21459" h="21600" stroke="0" extrusionOk="0">
                  <a:moveTo>
                    <a:pt x="-1" y="0"/>
                  </a:moveTo>
                  <a:cubicBezTo>
                    <a:pt x="10975" y="0"/>
                    <a:pt x="20205" y="8230"/>
                    <a:pt x="21458" y="19134"/>
                  </a:cubicBezTo>
                  <a:lnTo>
                    <a:pt x="0" y="21600"/>
                  </a:lnTo>
                  <a:close/>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800" b="0">
                <a:solidFill>
                  <a:schemeClr val="bg1"/>
                </a:solidFill>
                <a:latin typeface=".VnTimeH" pitchFamily="34" charset="0"/>
              </a:endParaRPr>
            </a:p>
          </p:txBody>
        </p:sp>
        <p:sp>
          <p:nvSpPr>
            <p:cNvPr id="41" name="Rectangle 53"/>
            <p:cNvSpPr>
              <a:spLocks noChangeArrowheads="1"/>
            </p:cNvSpPr>
            <p:nvPr/>
          </p:nvSpPr>
          <p:spPr bwMode="auto">
            <a:xfrm>
              <a:off x="2400" y="1728"/>
              <a:ext cx="1722" cy="23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l"/>
              <a:r>
                <a:rPr lang="en-US">
                  <a:solidFill>
                    <a:schemeClr val="tx1"/>
                  </a:solidFill>
                  <a:latin typeface=".VnTime" pitchFamily="34" charset="0"/>
                </a:rPr>
                <a:t>High temperature zone</a:t>
              </a:r>
              <a:r>
                <a:rPr lang="en-US" u="sng">
                  <a:solidFill>
                    <a:srgbClr val="FFFF00"/>
                  </a:solidFill>
                  <a:latin typeface=".VnTimeH" pitchFamily="34" charset="0"/>
                </a:rPr>
                <a:t> </a:t>
              </a:r>
            </a:p>
          </p:txBody>
        </p:sp>
        <p:pic>
          <p:nvPicPr>
            <p:cNvPr id="42" name="Picture 54" descr="LuaCONG mauhong vetra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4254">
              <a:off x="2257" y="1872"/>
              <a:ext cx="1007"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 descr="Lua CONG mauhong veph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24748">
              <a:off x="3168" y="1872"/>
              <a:ext cx="911"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69" descr="LuaCONG mauhong vetra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4254">
              <a:off x="2256" y="1872"/>
              <a:ext cx="1007"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75"/>
            <p:cNvSpPr>
              <a:spLocks noChangeArrowheads="1"/>
            </p:cNvSpPr>
            <p:nvPr/>
          </p:nvSpPr>
          <p:spPr bwMode="auto">
            <a:xfrm>
              <a:off x="96" y="3888"/>
              <a:ext cx="10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1400">
                <a:solidFill>
                  <a:schemeClr val="tx1"/>
                </a:solidFill>
                <a:latin typeface=".VnTimeH" pitchFamily="34" charset="0"/>
              </a:endParaRPr>
            </a:p>
          </p:txBody>
        </p:sp>
      </p:grpSp>
      <p:sp>
        <p:nvSpPr>
          <p:cNvPr id="61" name="Rectangle 53"/>
          <p:cNvSpPr>
            <a:spLocks noChangeArrowheads="1"/>
          </p:cNvSpPr>
          <p:nvPr/>
        </p:nvSpPr>
        <p:spPr bwMode="auto">
          <a:xfrm>
            <a:off x="6221671" y="3986361"/>
            <a:ext cx="2473325" cy="3698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l"/>
            <a:r>
              <a:rPr lang="en-US" dirty="0">
                <a:solidFill>
                  <a:schemeClr val="tx1"/>
                </a:solidFill>
                <a:latin typeface=".VnTime" pitchFamily="34" charset="0"/>
              </a:rPr>
              <a:t>Low temperature zone</a:t>
            </a:r>
            <a:r>
              <a:rPr lang="en-US" u="sng" dirty="0">
                <a:solidFill>
                  <a:srgbClr val="FFFF00"/>
                </a:solidFill>
                <a:latin typeface=".VnTimeH" pitchFamily="34" charset="0"/>
              </a:rPr>
              <a:t> </a:t>
            </a:r>
          </a:p>
        </p:txBody>
      </p:sp>
      <p:pic>
        <p:nvPicPr>
          <p:cNvPr id="62" name="Picture 4" descr="1 lo 26m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3" y="1434008"/>
            <a:ext cx="3320899" cy="205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4170" y="3520579"/>
            <a:ext cx="3340979" cy="338554"/>
          </a:xfrm>
          <a:prstGeom prst="rect">
            <a:avLst/>
          </a:prstGeom>
        </p:spPr>
        <p:txBody>
          <a:bodyPr wrap="none">
            <a:spAutoFit/>
          </a:bodyPr>
          <a:lstStyle/>
          <a:p>
            <a:r>
              <a:rPr lang="en-US" u="none" dirty="0">
                <a:latin typeface="+mj-lt"/>
              </a:rPr>
              <a:t>Ceramic kiln of  26 m</a:t>
            </a:r>
            <a:r>
              <a:rPr lang="en-US" u="none" baseline="30000" dirty="0">
                <a:latin typeface="+mj-lt"/>
              </a:rPr>
              <a:t>3</a:t>
            </a:r>
            <a:r>
              <a:rPr lang="en-US" u="none" dirty="0">
                <a:latin typeface="+mj-lt"/>
              </a:rPr>
              <a:t> at Chu </a:t>
            </a:r>
            <a:r>
              <a:rPr lang="en-US" u="none" dirty="0" err="1">
                <a:latin typeface="+mj-lt"/>
              </a:rPr>
              <a:t>Đậu</a:t>
            </a:r>
            <a:r>
              <a:rPr lang="en-US" u="none" dirty="0">
                <a:latin typeface="+mj-lt"/>
              </a:rPr>
              <a:t> </a:t>
            </a:r>
          </a:p>
        </p:txBody>
      </p:sp>
      <p:sp>
        <p:nvSpPr>
          <p:cNvPr id="5"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4864" name="Object 164863"/>
          <p:cNvGraphicFramePr>
            <a:graphicFrameLocks noChangeAspect="1"/>
          </p:cNvGraphicFramePr>
          <p:nvPr>
            <p:extLst>
              <p:ext uri="{D42A27DB-BD31-4B8C-83A1-F6EECF244321}">
                <p14:modId xmlns:p14="http://schemas.microsoft.com/office/powerpoint/2010/main" val="4088873923"/>
              </p:ext>
            </p:extLst>
          </p:nvPr>
        </p:nvGraphicFramePr>
        <p:xfrm>
          <a:off x="326291" y="3943829"/>
          <a:ext cx="2821169" cy="2115877"/>
        </p:xfrm>
        <a:graphic>
          <a:graphicData uri="http://schemas.openxmlformats.org/presentationml/2006/ole">
            <mc:AlternateContent xmlns:mc="http://schemas.openxmlformats.org/markup-compatibility/2006">
              <mc:Choice xmlns:v="urn:schemas-microsoft-com:vml" Requires="v">
                <p:oleObj spid="_x0000_s6149" name="Bitmap Image" r:id="rId8" imgW="6096044" imgH="4572033" progId="Paint.Picture">
                  <p:embed/>
                </p:oleObj>
              </mc:Choice>
              <mc:Fallback>
                <p:oleObj name="Bitmap Image" r:id="rId8" imgW="6096044" imgH="4572033"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291" y="3943829"/>
                        <a:ext cx="2821169" cy="2115877"/>
                      </a:xfrm>
                      <a:prstGeom prst="rect">
                        <a:avLst/>
                      </a:prstGeom>
                      <a:noFill/>
                    </p:spPr>
                  </p:pic>
                </p:oleObj>
              </mc:Fallback>
            </mc:AlternateContent>
          </a:graphicData>
        </a:graphic>
      </p:graphicFrame>
      <p:sp>
        <p:nvSpPr>
          <p:cNvPr id="164865" name="Rectangle 164864"/>
          <p:cNvSpPr/>
          <p:nvPr/>
        </p:nvSpPr>
        <p:spPr>
          <a:xfrm>
            <a:off x="315435" y="6112382"/>
            <a:ext cx="4120474" cy="338554"/>
          </a:xfrm>
          <a:prstGeom prst="rect">
            <a:avLst/>
          </a:prstGeom>
        </p:spPr>
        <p:txBody>
          <a:bodyPr wrap="square">
            <a:spAutoFit/>
          </a:bodyPr>
          <a:lstStyle/>
          <a:p>
            <a:r>
              <a:rPr lang="en-US" u="none" dirty="0"/>
              <a:t>A</a:t>
            </a:r>
            <a:r>
              <a:rPr lang="en-US" u="none" dirty="0" smtClean="0"/>
              <a:t>nti-heat </a:t>
            </a:r>
            <a:r>
              <a:rPr lang="en-US" u="none" dirty="0"/>
              <a:t>ceramic flake at the kiln’s walls</a:t>
            </a:r>
          </a:p>
        </p:txBody>
      </p:sp>
      <p:sp>
        <p:nvSpPr>
          <p:cNvPr id="2" name="Rectangle 1"/>
          <p:cNvSpPr/>
          <p:nvPr/>
        </p:nvSpPr>
        <p:spPr>
          <a:xfrm>
            <a:off x="4731471" y="4949922"/>
            <a:ext cx="4709111" cy="1384995"/>
          </a:xfrm>
          <a:prstGeom prst="rect">
            <a:avLst/>
          </a:prstGeom>
        </p:spPr>
        <p:txBody>
          <a:bodyPr wrap="square">
            <a:spAutoFit/>
          </a:bodyPr>
          <a:lstStyle/>
          <a:p>
            <a:pPr marL="285750" indent="-285750">
              <a:spcBef>
                <a:spcPts val="600"/>
              </a:spcBef>
              <a:spcAft>
                <a:spcPts val="600"/>
              </a:spcAft>
              <a:buFont typeface="Arial" pitchFamily="34" charset="0"/>
              <a:buChar char="•"/>
            </a:pPr>
            <a:r>
              <a:rPr lang="en-GB" b="1" u="none" dirty="0"/>
              <a:t>The average specific energy consumption of </a:t>
            </a:r>
            <a:endParaRPr lang="en-GB" b="1" u="none" dirty="0" smtClean="0"/>
          </a:p>
          <a:p>
            <a:pPr marL="541338" indent="-285750">
              <a:spcBef>
                <a:spcPts val="600"/>
              </a:spcBef>
              <a:spcAft>
                <a:spcPts val="600"/>
              </a:spcAft>
              <a:buFont typeface="Courier New" pitchFamily="49" charset="0"/>
              <a:buChar char="o"/>
            </a:pPr>
            <a:r>
              <a:rPr lang="en-GB" b="1" u="none" dirty="0" smtClean="0"/>
              <a:t>traditional </a:t>
            </a:r>
            <a:r>
              <a:rPr lang="en-GB" b="1" u="none" dirty="0"/>
              <a:t>kiln is 18,744 kJ/kg of </a:t>
            </a:r>
            <a:r>
              <a:rPr lang="en-GB" b="1" u="none" dirty="0" smtClean="0"/>
              <a:t>product</a:t>
            </a:r>
          </a:p>
          <a:p>
            <a:pPr marL="541338" indent="-285750">
              <a:spcBef>
                <a:spcPts val="600"/>
              </a:spcBef>
              <a:spcAft>
                <a:spcPts val="600"/>
              </a:spcAft>
              <a:buFont typeface="Courier New" pitchFamily="49" charset="0"/>
              <a:buChar char="o"/>
            </a:pPr>
            <a:r>
              <a:rPr lang="en-GB" b="1" u="none" dirty="0" smtClean="0"/>
              <a:t>LPG </a:t>
            </a:r>
            <a:r>
              <a:rPr lang="en-GB" b="1" u="none" dirty="0"/>
              <a:t>kiln is 10,858 kJ/kg of product</a:t>
            </a:r>
            <a:endParaRPr lang="en-US" b="1" u="none" dirty="0"/>
          </a:p>
        </p:txBody>
      </p:sp>
    </p:spTree>
    <p:extLst>
      <p:ext uri="{BB962C8B-B14F-4D97-AF65-F5344CB8AC3E}">
        <p14:creationId xmlns:p14="http://schemas.microsoft.com/office/powerpoint/2010/main" val="488208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circle(in)">
                                      <p:cBhvr>
                                        <p:cTn id="12" dur="2000"/>
                                        <p:tgtEl>
                                          <p:spTgt spid="6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4864"/>
                                        </p:tgtEl>
                                        <p:attrNameLst>
                                          <p:attrName>style.visibility</p:attrName>
                                        </p:attrNameLst>
                                      </p:cBhvr>
                                      <p:to>
                                        <p:strVal val="visible"/>
                                      </p:to>
                                    </p:set>
                                    <p:animEffect transition="in" filter="circle(in)">
                                      <p:cBhvr>
                                        <p:cTn id="20" dur="2000"/>
                                        <p:tgtEl>
                                          <p:spTgt spid="16486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64865"/>
                                        </p:tgtEl>
                                        <p:attrNameLst>
                                          <p:attrName>style.visibility</p:attrName>
                                        </p:attrNameLst>
                                      </p:cBhvr>
                                      <p:to>
                                        <p:strVal val="visible"/>
                                      </p:to>
                                    </p:set>
                                    <p:animEffect transition="in" filter="circle(in)">
                                      <p:cBhvr>
                                        <p:cTn id="23" dur="2000"/>
                                        <p:tgtEl>
                                          <p:spTgt spid="164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486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67388" y="718095"/>
            <a:ext cx="9526587" cy="984885"/>
          </a:xfrm>
          <a:noFill/>
          <a:ln w="9525">
            <a:noFill/>
            <a:miter lim="800000"/>
            <a:headEnd/>
            <a:tailEnd/>
          </a:ln>
        </p:spPr>
        <p:txBody>
          <a:bodyPr vert="horz" wrap="square" lIns="0" tIns="0" rIns="0" bIns="0" numCol="1" anchor="t" anchorCtr="0" compatLnSpc="1">
            <a:prstTxWarp prst="textNoShape">
              <a:avLst/>
            </a:prstTxWarp>
            <a:spAutoFit/>
          </a:bodyPr>
          <a:lstStyle/>
          <a:p>
            <a:pPr algn="ctr">
              <a:defRPr/>
            </a:pPr>
            <a:r>
              <a:rPr lang="en-US" sz="3200" dirty="0"/>
              <a:t>Cost of changes to product lines: cost-benefit analysis</a:t>
            </a:r>
          </a:p>
        </p:txBody>
      </p:sp>
      <p:graphicFrame>
        <p:nvGraphicFramePr>
          <p:cNvPr id="3" name="Table 2"/>
          <p:cNvGraphicFramePr>
            <a:graphicFrameLocks noGrp="1"/>
          </p:cNvGraphicFramePr>
          <p:nvPr>
            <p:extLst>
              <p:ext uri="{D42A27DB-BD31-4B8C-83A1-F6EECF244321}">
                <p14:modId xmlns:p14="http://schemas.microsoft.com/office/powerpoint/2010/main" val="2015410243"/>
              </p:ext>
            </p:extLst>
          </p:nvPr>
        </p:nvGraphicFramePr>
        <p:xfrm>
          <a:off x="929727" y="1794981"/>
          <a:ext cx="7757073" cy="3404337"/>
        </p:xfrm>
        <a:graphic>
          <a:graphicData uri="http://schemas.openxmlformats.org/drawingml/2006/table">
            <a:tbl>
              <a:tblPr firstRow="1" firstCol="1" bandRow="1">
                <a:tableStyleId>{C4B1156A-380E-4F78-BDF5-A606A8083BF9}</a:tableStyleId>
              </a:tblPr>
              <a:tblGrid>
                <a:gridCol w="2037684"/>
                <a:gridCol w="1520893"/>
                <a:gridCol w="1285909"/>
                <a:gridCol w="1440252"/>
                <a:gridCol w="1472335"/>
              </a:tblGrid>
              <a:tr h="1532392">
                <a:tc>
                  <a:txBody>
                    <a:bodyPr/>
                    <a:lstStyle/>
                    <a:p>
                      <a:pPr algn="ctr">
                        <a:lnSpc>
                          <a:spcPct val="115000"/>
                        </a:lnSpc>
                        <a:spcAft>
                          <a:spcPts val="0"/>
                        </a:spcAft>
                      </a:pPr>
                      <a:r>
                        <a:rPr lang="en-US" sz="1600" dirty="0">
                          <a:effectLst/>
                        </a:rPr>
                        <a:t>Financial parameter</a:t>
                      </a:r>
                      <a:endParaRPr lang="en-US" sz="1600" dirty="0">
                        <a:solidFill>
                          <a:schemeClr val="tx1"/>
                        </a:solidFill>
                        <a:effectLst/>
                        <a:latin typeface="Times New Roman"/>
                        <a:ea typeface="Times New Roman"/>
                        <a:cs typeface="Times New Roman"/>
                      </a:endParaRPr>
                    </a:p>
                  </a:txBody>
                  <a:tcPr marL="60480" marR="60480" marT="0" marB="0" anchor="ctr"/>
                </a:tc>
                <a:tc>
                  <a:txBody>
                    <a:bodyPr/>
                    <a:lstStyle/>
                    <a:p>
                      <a:pPr algn="ctr">
                        <a:lnSpc>
                          <a:spcPct val="115000"/>
                        </a:lnSpc>
                        <a:spcAft>
                          <a:spcPts val="0"/>
                        </a:spcAft>
                      </a:pPr>
                      <a:r>
                        <a:rPr lang="en-US" sz="1600" dirty="0" err="1">
                          <a:effectLst/>
                        </a:rPr>
                        <a:t>Duc</a:t>
                      </a:r>
                      <a:r>
                        <a:rPr lang="en-US" sz="1600" dirty="0">
                          <a:effectLst/>
                        </a:rPr>
                        <a:t> </a:t>
                      </a:r>
                      <a:r>
                        <a:rPr lang="en-US" sz="1600" dirty="0" err="1">
                          <a:effectLst/>
                        </a:rPr>
                        <a:t>Manh</a:t>
                      </a:r>
                      <a:r>
                        <a:rPr lang="en-US" sz="1600" dirty="0">
                          <a:effectLst/>
                        </a:rPr>
                        <a:t> (in </a:t>
                      </a:r>
                      <a:r>
                        <a:rPr lang="en-US" sz="1600" dirty="0" err="1">
                          <a:effectLst/>
                        </a:rPr>
                        <a:t>Binh</a:t>
                      </a:r>
                      <a:r>
                        <a:rPr lang="en-US" sz="1600" dirty="0">
                          <a:effectLst/>
                        </a:rPr>
                        <a:t> </a:t>
                      </a:r>
                      <a:r>
                        <a:rPr lang="en-US" sz="1600" dirty="0" err="1">
                          <a:effectLst/>
                        </a:rPr>
                        <a:t>Thuan</a:t>
                      </a:r>
                      <a:r>
                        <a:rPr lang="en-US" sz="1600" dirty="0">
                          <a:effectLst/>
                        </a:rPr>
                        <a:t>) </a:t>
                      </a:r>
                      <a:r>
                        <a:rPr lang="en-US" sz="1600" u="sng" dirty="0">
                          <a:effectLst/>
                        </a:rPr>
                        <a:t>Brick</a:t>
                      </a:r>
                      <a:r>
                        <a:rPr lang="en-US" sz="1600" dirty="0">
                          <a:effectLst/>
                        </a:rPr>
                        <a:t> enterprise</a:t>
                      </a:r>
                      <a:endParaRPr lang="en-US" sz="1600" dirty="0">
                        <a:solidFill>
                          <a:schemeClr val="tx1"/>
                        </a:solidFill>
                        <a:effectLst/>
                        <a:latin typeface="Times New Roman"/>
                        <a:ea typeface="Times New Roman"/>
                        <a:cs typeface="Times New Roman"/>
                      </a:endParaRPr>
                    </a:p>
                  </a:txBody>
                  <a:tcPr marL="60480" marR="60480" marT="0" marB="0" anchor="ctr"/>
                </a:tc>
                <a:tc>
                  <a:txBody>
                    <a:bodyPr/>
                    <a:lstStyle/>
                    <a:p>
                      <a:pPr algn="ctr">
                        <a:lnSpc>
                          <a:spcPct val="115000"/>
                        </a:lnSpc>
                        <a:spcAft>
                          <a:spcPts val="0"/>
                        </a:spcAft>
                      </a:pPr>
                      <a:r>
                        <a:rPr lang="en-US" sz="1600" dirty="0">
                          <a:effectLst/>
                        </a:rPr>
                        <a:t>Tuan </a:t>
                      </a:r>
                      <a:r>
                        <a:rPr lang="en-US" sz="1600" dirty="0" err="1">
                          <a:effectLst/>
                        </a:rPr>
                        <a:t>Anh</a:t>
                      </a:r>
                      <a:r>
                        <a:rPr lang="en-US" sz="1600" dirty="0">
                          <a:effectLst/>
                        </a:rPr>
                        <a:t> </a:t>
                      </a:r>
                      <a:r>
                        <a:rPr lang="en-US" sz="1600" u="sng" dirty="0">
                          <a:effectLst/>
                        </a:rPr>
                        <a:t>Brick</a:t>
                      </a:r>
                      <a:r>
                        <a:rPr lang="en-US" sz="1600" dirty="0">
                          <a:effectLst/>
                        </a:rPr>
                        <a:t> Manufacturing Private Enterprise</a:t>
                      </a:r>
                      <a:endParaRPr lang="en-US" sz="1600" dirty="0">
                        <a:solidFill>
                          <a:schemeClr val="tx1"/>
                        </a:solidFill>
                        <a:effectLst/>
                        <a:latin typeface="Times New Roman"/>
                        <a:ea typeface="Times New Roman"/>
                        <a:cs typeface="Times New Roman"/>
                      </a:endParaRPr>
                    </a:p>
                  </a:txBody>
                  <a:tcPr marL="60480" marR="60480" marT="0" marB="0" anchor="ctr"/>
                </a:tc>
                <a:tc>
                  <a:txBody>
                    <a:bodyPr/>
                    <a:lstStyle/>
                    <a:p>
                      <a:pPr algn="ctr">
                        <a:lnSpc>
                          <a:spcPct val="115000"/>
                        </a:lnSpc>
                        <a:spcAft>
                          <a:spcPts val="0"/>
                        </a:spcAft>
                      </a:pPr>
                      <a:r>
                        <a:rPr lang="en-US" sz="1600" dirty="0">
                          <a:effectLst/>
                        </a:rPr>
                        <a:t>Nguyen </a:t>
                      </a:r>
                      <a:r>
                        <a:rPr lang="en-US" sz="1600" dirty="0" err="1">
                          <a:effectLst/>
                        </a:rPr>
                        <a:t>Thi</a:t>
                      </a:r>
                      <a:r>
                        <a:rPr lang="en-US" sz="1600" dirty="0">
                          <a:effectLst/>
                        </a:rPr>
                        <a:t> </a:t>
                      </a:r>
                      <a:r>
                        <a:rPr lang="en-US" sz="1600" dirty="0" err="1">
                          <a:effectLst/>
                        </a:rPr>
                        <a:t>Thuy</a:t>
                      </a:r>
                      <a:r>
                        <a:rPr lang="en-US" sz="1600" dirty="0">
                          <a:effectLst/>
                        </a:rPr>
                        <a:t> </a:t>
                      </a:r>
                      <a:r>
                        <a:rPr lang="en-US" sz="1600" u="sng" dirty="0">
                          <a:effectLst/>
                        </a:rPr>
                        <a:t>Ceramics</a:t>
                      </a:r>
                      <a:endParaRPr lang="en-US" sz="1600" u="sng" dirty="0">
                        <a:solidFill>
                          <a:schemeClr val="tx1"/>
                        </a:solidFill>
                        <a:effectLst/>
                        <a:latin typeface="Times New Roman"/>
                        <a:ea typeface="Times New Roman"/>
                        <a:cs typeface="Times New Roman"/>
                      </a:endParaRPr>
                    </a:p>
                  </a:txBody>
                  <a:tcPr marL="60480" marR="60480" marT="0" marB="0" anchor="ctr"/>
                </a:tc>
                <a:tc>
                  <a:txBody>
                    <a:bodyPr/>
                    <a:lstStyle/>
                    <a:p>
                      <a:pPr algn="ctr">
                        <a:lnSpc>
                          <a:spcPct val="115000"/>
                        </a:lnSpc>
                        <a:spcAft>
                          <a:spcPts val="0"/>
                        </a:spcAft>
                      </a:pPr>
                      <a:r>
                        <a:rPr lang="en-US" sz="1600" dirty="0">
                          <a:effectLst/>
                        </a:rPr>
                        <a:t>Huynh </a:t>
                      </a:r>
                      <a:r>
                        <a:rPr lang="en-US" sz="1600" dirty="0" err="1">
                          <a:effectLst/>
                        </a:rPr>
                        <a:t>Huong</a:t>
                      </a:r>
                      <a:r>
                        <a:rPr lang="en-US" sz="1600" dirty="0">
                          <a:effectLst/>
                        </a:rPr>
                        <a:t> </a:t>
                      </a:r>
                      <a:r>
                        <a:rPr lang="en-US" sz="1600" u="sng" dirty="0">
                          <a:effectLst/>
                        </a:rPr>
                        <a:t>Ceramic</a:t>
                      </a:r>
                      <a:r>
                        <a:rPr lang="en-US" sz="1600" dirty="0">
                          <a:effectLst/>
                        </a:rPr>
                        <a:t> Production Enterprise</a:t>
                      </a:r>
                      <a:endParaRPr lang="en-US" sz="1600" dirty="0">
                        <a:solidFill>
                          <a:schemeClr val="tx1"/>
                        </a:solidFill>
                        <a:effectLst/>
                        <a:latin typeface="Times New Roman"/>
                        <a:ea typeface="Times New Roman"/>
                        <a:cs typeface="Times New Roman"/>
                      </a:endParaRPr>
                    </a:p>
                  </a:txBody>
                  <a:tcPr marL="60480" marR="60480" marT="0" marB="0" anchor="ctr"/>
                </a:tc>
              </a:tr>
              <a:tr h="597756">
                <a:tc>
                  <a:txBody>
                    <a:bodyPr/>
                    <a:lstStyle/>
                    <a:p>
                      <a:pPr>
                        <a:lnSpc>
                          <a:spcPct val="115000"/>
                        </a:lnSpc>
                        <a:spcAft>
                          <a:spcPts val="0"/>
                        </a:spcAft>
                      </a:pPr>
                      <a:r>
                        <a:rPr lang="en-US" sz="1600">
                          <a:effectLst/>
                        </a:rPr>
                        <a:t>Total investment (US$)</a:t>
                      </a:r>
                      <a:endParaRPr lang="en-US" sz="160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a:effectLst/>
                        </a:rPr>
                        <a:t>505,161</a:t>
                      </a:r>
                      <a:endParaRPr lang="en-US" sz="160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dirty="0">
                          <a:effectLst/>
                        </a:rPr>
                        <a:t>182,346</a:t>
                      </a:r>
                      <a:endParaRPr lang="en-US" sz="1600" dirty="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dirty="0">
                          <a:effectLst/>
                        </a:rPr>
                        <a:t>31,905</a:t>
                      </a:r>
                      <a:endParaRPr lang="en-US" sz="1600" dirty="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dirty="0">
                          <a:effectLst/>
                        </a:rPr>
                        <a:t>43,869</a:t>
                      </a:r>
                      <a:endParaRPr lang="en-US" sz="1600" dirty="0">
                        <a:solidFill>
                          <a:schemeClr val="tx1"/>
                        </a:solidFill>
                        <a:effectLst/>
                        <a:latin typeface="Times New Roman"/>
                        <a:ea typeface="Times New Roman"/>
                        <a:cs typeface="Times New Roman"/>
                      </a:endParaRPr>
                    </a:p>
                  </a:txBody>
                  <a:tcPr marL="60480" marR="60480" marT="0" marB="0" anchor="ctr"/>
                </a:tc>
              </a:tr>
              <a:tr h="331820">
                <a:tc>
                  <a:txBody>
                    <a:bodyPr/>
                    <a:lstStyle/>
                    <a:p>
                      <a:pPr>
                        <a:lnSpc>
                          <a:spcPct val="115000"/>
                        </a:lnSpc>
                        <a:spcAft>
                          <a:spcPts val="0"/>
                        </a:spcAft>
                      </a:pPr>
                      <a:r>
                        <a:rPr lang="en-US" sz="1600">
                          <a:effectLst/>
                        </a:rPr>
                        <a:t>Interest rate</a:t>
                      </a:r>
                      <a:endParaRPr lang="en-US" sz="160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a:effectLst/>
                        </a:rPr>
                        <a:t>18%</a:t>
                      </a:r>
                      <a:endParaRPr lang="en-US" sz="160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a:effectLst/>
                        </a:rPr>
                        <a:t>13%</a:t>
                      </a:r>
                      <a:endParaRPr lang="en-US" sz="160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dirty="0">
                          <a:effectLst/>
                        </a:rPr>
                        <a:t>6%</a:t>
                      </a:r>
                      <a:endParaRPr lang="en-US" sz="1600" dirty="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a:effectLst/>
                        </a:rPr>
                        <a:t>13%</a:t>
                      </a:r>
                      <a:endParaRPr lang="en-US" sz="1600">
                        <a:solidFill>
                          <a:schemeClr val="tx1"/>
                        </a:solidFill>
                        <a:effectLst/>
                        <a:latin typeface="Times New Roman"/>
                        <a:ea typeface="Times New Roman"/>
                        <a:cs typeface="Times New Roman"/>
                      </a:endParaRPr>
                    </a:p>
                  </a:txBody>
                  <a:tcPr marL="60480" marR="60480" marT="0" marB="0" anchor="ctr"/>
                </a:tc>
              </a:tr>
              <a:tr h="331820">
                <a:tc>
                  <a:txBody>
                    <a:bodyPr/>
                    <a:lstStyle/>
                    <a:p>
                      <a:pPr>
                        <a:lnSpc>
                          <a:spcPct val="115000"/>
                        </a:lnSpc>
                        <a:spcAft>
                          <a:spcPts val="0"/>
                        </a:spcAft>
                      </a:pPr>
                      <a:r>
                        <a:rPr lang="en-US" sz="1600">
                          <a:effectLst/>
                        </a:rPr>
                        <a:t>IRR </a:t>
                      </a:r>
                      <a:endParaRPr lang="en-US" sz="160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a:effectLst/>
                        </a:rPr>
                        <a:t>32%</a:t>
                      </a:r>
                      <a:endParaRPr lang="en-US" sz="160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a:effectLst/>
                        </a:rPr>
                        <a:t>18%</a:t>
                      </a:r>
                      <a:endParaRPr lang="en-US" sz="160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dirty="0">
                          <a:effectLst/>
                        </a:rPr>
                        <a:t>52%</a:t>
                      </a:r>
                      <a:endParaRPr lang="en-US" sz="1600" dirty="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a:effectLst/>
                        </a:rPr>
                        <a:t>29%</a:t>
                      </a:r>
                      <a:endParaRPr lang="en-US" sz="1600">
                        <a:solidFill>
                          <a:schemeClr val="tx1"/>
                        </a:solidFill>
                        <a:effectLst/>
                        <a:latin typeface="Times New Roman"/>
                        <a:ea typeface="Times New Roman"/>
                        <a:cs typeface="Times New Roman"/>
                      </a:endParaRPr>
                    </a:p>
                  </a:txBody>
                  <a:tcPr marL="60480" marR="60480" marT="0" marB="0" anchor="ctr"/>
                </a:tc>
              </a:tr>
              <a:tr h="610549">
                <a:tc>
                  <a:txBody>
                    <a:bodyPr/>
                    <a:lstStyle/>
                    <a:p>
                      <a:pPr>
                        <a:lnSpc>
                          <a:spcPct val="115000"/>
                        </a:lnSpc>
                        <a:spcAft>
                          <a:spcPts val="0"/>
                        </a:spcAft>
                      </a:pPr>
                      <a:r>
                        <a:rPr lang="en-US" sz="1600">
                          <a:effectLst/>
                        </a:rPr>
                        <a:t>Payback period </a:t>
                      </a:r>
                      <a:endParaRPr lang="en-US" sz="160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a:effectLst/>
                        </a:rPr>
                        <a:t> 3 years 3 months </a:t>
                      </a:r>
                      <a:endParaRPr lang="en-US" sz="160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a:effectLst/>
                        </a:rPr>
                        <a:t> 3 years 11 months </a:t>
                      </a:r>
                      <a:endParaRPr lang="en-US" sz="160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dirty="0">
                          <a:effectLst/>
                        </a:rPr>
                        <a:t> 2 year 5 months </a:t>
                      </a:r>
                      <a:endParaRPr lang="en-US" sz="1600" dirty="0">
                        <a:solidFill>
                          <a:schemeClr val="tx1"/>
                        </a:solidFill>
                        <a:effectLst/>
                        <a:latin typeface="Times New Roman"/>
                        <a:ea typeface="Times New Roman"/>
                        <a:cs typeface="Times New Roman"/>
                      </a:endParaRPr>
                    </a:p>
                  </a:txBody>
                  <a:tcPr marL="60480" marR="60480" marT="0" marB="0" anchor="ctr"/>
                </a:tc>
                <a:tc>
                  <a:txBody>
                    <a:bodyPr/>
                    <a:lstStyle/>
                    <a:p>
                      <a:pPr algn="r">
                        <a:lnSpc>
                          <a:spcPct val="115000"/>
                        </a:lnSpc>
                        <a:spcAft>
                          <a:spcPts val="0"/>
                        </a:spcAft>
                      </a:pPr>
                      <a:r>
                        <a:rPr lang="en-US" sz="1600" dirty="0">
                          <a:effectLst/>
                        </a:rPr>
                        <a:t> 2 year 4 months </a:t>
                      </a:r>
                      <a:endParaRPr lang="en-US" sz="1600" dirty="0">
                        <a:solidFill>
                          <a:schemeClr val="tx1"/>
                        </a:solidFill>
                        <a:effectLst/>
                        <a:latin typeface="Times New Roman"/>
                        <a:ea typeface="Times New Roman"/>
                        <a:cs typeface="Times New Roman"/>
                      </a:endParaRPr>
                    </a:p>
                  </a:txBody>
                  <a:tcPr marL="60480" marR="60480" marT="0" marB="0" anchor="ctr"/>
                </a:tc>
              </a:tr>
            </a:tbl>
          </a:graphicData>
        </a:graphic>
      </p:graphicFrame>
      <p:sp>
        <p:nvSpPr>
          <p:cNvPr id="4" name="Rectangle 3"/>
          <p:cNvSpPr/>
          <p:nvPr/>
        </p:nvSpPr>
        <p:spPr>
          <a:xfrm>
            <a:off x="722128" y="5249143"/>
            <a:ext cx="8815276" cy="1231106"/>
          </a:xfrm>
          <a:prstGeom prst="rect">
            <a:avLst/>
          </a:prstGeom>
        </p:spPr>
        <p:txBody>
          <a:bodyPr wrap="square">
            <a:spAutoFit/>
          </a:bodyPr>
          <a:lstStyle/>
          <a:p>
            <a:pPr marL="285750" indent="-285750">
              <a:spcBef>
                <a:spcPts val="600"/>
              </a:spcBef>
              <a:spcAft>
                <a:spcPts val="600"/>
              </a:spcAft>
              <a:buFont typeface="Arial" pitchFamily="34" charset="0"/>
              <a:buChar char="•"/>
            </a:pPr>
            <a:r>
              <a:rPr lang="en-GB" u="none" dirty="0"/>
              <a:t>the internal rate of return (IRR) is quite high when compared to the interest rate and investments made in these businesses will certainly lead to high profitable margins. </a:t>
            </a:r>
            <a:endParaRPr lang="en-GB" u="none" dirty="0" smtClean="0"/>
          </a:p>
          <a:p>
            <a:pPr marL="285750" indent="-285750">
              <a:spcBef>
                <a:spcPts val="600"/>
              </a:spcBef>
              <a:spcAft>
                <a:spcPts val="600"/>
              </a:spcAft>
              <a:buFont typeface="Arial" pitchFamily="34" charset="0"/>
              <a:buChar char="•"/>
            </a:pPr>
            <a:r>
              <a:rPr lang="en-GB" u="none" dirty="0" smtClean="0"/>
              <a:t>The </a:t>
            </a:r>
            <a:r>
              <a:rPr lang="en-GB" u="none" dirty="0"/>
              <a:t>average payback period for investments in brick industries is around 3 years and ceramic industries is around 2 years</a:t>
            </a:r>
            <a:endParaRPr lang="en-US" u="none"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67388" y="776925"/>
            <a:ext cx="9526587" cy="984885"/>
          </a:xfrm>
          <a:noFill/>
          <a:ln w="9525">
            <a:noFill/>
            <a:miter lim="800000"/>
            <a:headEnd/>
            <a:tailEnd/>
          </a:ln>
        </p:spPr>
        <p:txBody>
          <a:bodyPr vert="horz" wrap="square" lIns="0" tIns="0" rIns="0" bIns="0" numCol="1" anchor="t" anchorCtr="0" compatLnSpc="1">
            <a:prstTxWarp prst="textNoShape">
              <a:avLst/>
            </a:prstTxWarp>
            <a:spAutoFit/>
          </a:bodyPr>
          <a:lstStyle/>
          <a:p>
            <a:pPr algn="ctr">
              <a:defRPr/>
            </a:pPr>
            <a:r>
              <a:rPr lang="en-US" sz="3200" dirty="0"/>
              <a:t>How </a:t>
            </a:r>
            <a:r>
              <a:rPr lang="en-US" sz="3200" dirty="0" smtClean="0"/>
              <a:t>the </a:t>
            </a:r>
            <a:r>
              <a:rPr lang="en-US" sz="3200" dirty="0"/>
              <a:t>project has been mobilizing investments even after its completion </a:t>
            </a:r>
          </a:p>
        </p:txBody>
      </p:sp>
      <p:sp>
        <p:nvSpPr>
          <p:cNvPr id="6" name="Rectangle 3"/>
          <p:cNvSpPr txBox="1">
            <a:spLocks noChangeArrowheads="1"/>
          </p:cNvSpPr>
          <p:nvPr/>
        </p:nvSpPr>
        <p:spPr bwMode="auto">
          <a:xfrm>
            <a:off x="455716" y="2081976"/>
            <a:ext cx="9071056" cy="34547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957263" rtl="0" eaLnBrk="0" fontAlgn="base" hangingPunct="0">
              <a:spcBef>
                <a:spcPct val="0"/>
              </a:spcBef>
              <a:spcAft>
                <a:spcPct val="0"/>
              </a:spcAft>
              <a:buSzPct val="120000"/>
              <a:defRPr sz="2600">
                <a:solidFill>
                  <a:schemeClr val="tx1"/>
                </a:solidFill>
                <a:latin typeface="+mn-lt"/>
                <a:ea typeface="+mn-ea"/>
                <a:cs typeface="+mn-cs"/>
              </a:defRPr>
            </a:lvl1pPr>
            <a:lvl2pPr marL="153988" indent="-152400" algn="l" defTabSz="957263" rtl="0" eaLnBrk="0" fontAlgn="base" hangingPunct="0">
              <a:spcBef>
                <a:spcPct val="0"/>
              </a:spcBef>
              <a:spcAft>
                <a:spcPct val="0"/>
              </a:spcAft>
              <a:buSzPct val="120000"/>
              <a:buChar char="•"/>
              <a:defRPr sz="2100">
                <a:solidFill>
                  <a:schemeClr val="tx1"/>
                </a:solidFill>
                <a:latin typeface="+mn-lt"/>
              </a:defRPr>
            </a:lvl2pPr>
            <a:lvl3pPr marL="315913" indent="-160338" algn="l" defTabSz="957263" rtl="0" eaLnBrk="0" fontAlgn="base" hangingPunct="0">
              <a:spcBef>
                <a:spcPct val="0"/>
              </a:spcBef>
              <a:spcAft>
                <a:spcPct val="0"/>
              </a:spcAft>
              <a:buChar char="–"/>
              <a:defRPr sz="2100">
                <a:solidFill>
                  <a:schemeClr val="tx1"/>
                </a:solidFill>
                <a:latin typeface="+mn-lt"/>
              </a:defRPr>
            </a:lvl3pPr>
            <a:lvl4pPr marL="461963" indent="-144463" algn="l" defTabSz="957263" rtl="0" eaLnBrk="0" fontAlgn="base" hangingPunct="0">
              <a:spcBef>
                <a:spcPct val="0"/>
              </a:spcBef>
              <a:spcAft>
                <a:spcPct val="0"/>
              </a:spcAft>
              <a:buSzPct val="89000"/>
              <a:buChar char="•"/>
              <a:defRPr sz="1900">
                <a:solidFill>
                  <a:schemeClr val="tx1"/>
                </a:solidFill>
                <a:latin typeface="+mn-lt"/>
              </a:defRPr>
            </a:lvl4pPr>
            <a:lvl5pPr marL="622300" indent="-158750" algn="l" defTabSz="957263" rtl="0" eaLnBrk="0" fontAlgn="base" hangingPunct="0">
              <a:spcBef>
                <a:spcPct val="0"/>
              </a:spcBef>
              <a:spcAft>
                <a:spcPct val="0"/>
              </a:spcAft>
              <a:buSzPct val="75000"/>
              <a:buChar char="–"/>
              <a:defRPr sz="1700">
                <a:solidFill>
                  <a:schemeClr val="tx1"/>
                </a:solidFill>
                <a:latin typeface="+mn-lt"/>
              </a:defRPr>
            </a:lvl5pPr>
            <a:lvl6pPr marL="1079500" indent="-158750" algn="l" defTabSz="957263" rtl="0" fontAlgn="base">
              <a:spcBef>
                <a:spcPct val="0"/>
              </a:spcBef>
              <a:spcAft>
                <a:spcPct val="0"/>
              </a:spcAft>
              <a:buSzPct val="75000"/>
              <a:buChar char="–"/>
              <a:defRPr sz="1700">
                <a:solidFill>
                  <a:schemeClr val="tx1"/>
                </a:solidFill>
                <a:latin typeface="+mn-lt"/>
              </a:defRPr>
            </a:lvl6pPr>
            <a:lvl7pPr marL="1536700" indent="-158750" algn="l" defTabSz="957263" rtl="0" fontAlgn="base">
              <a:spcBef>
                <a:spcPct val="0"/>
              </a:spcBef>
              <a:spcAft>
                <a:spcPct val="0"/>
              </a:spcAft>
              <a:buSzPct val="75000"/>
              <a:buChar char="–"/>
              <a:defRPr sz="1700">
                <a:solidFill>
                  <a:schemeClr val="tx1"/>
                </a:solidFill>
                <a:latin typeface="+mn-lt"/>
              </a:defRPr>
            </a:lvl7pPr>
            <a:lvl8pPr marL="1993900" indent="-158750" algn="l" defTabSz="957263" rtl="0" fontAlgn="base">
              <a:spcBef>
                <a:spcPct val="0"/>
              </a:spcBef>
              <a:spcAft>
                <a:spcPct val="0"/>
              </a:spcAft>
              <a:buSzPct val="75000"/>
              <a:buChar char="–"/>
              <a:defRPr sz="1700">
                <a:solidFill>
                  <a:schemeClr val="tx1"/>
                </a:solidFill>
                <a:latin typeface="+mn-lt"/>
              </a:defRPr>
            </a:lvl8pPr>
            <a:lvl9pPr marL="2451100" indent="-158750" algn="l" defTabSz="957263" rtl="0" fontAlgn="base">
              <a:spcBef>
                <a:spcPct val="0"/>
              </a:spcBef>
              <a:spcAft>
                <a:spcPct val="0"/>
              </a:spcAft>
              <a:buSzPct val="75000"/>
              <a:buChar char="–"/>
              <a:defRPr sz="1700">
                <a:solidFill>
                  <a:schemeClr val="tx1"/>
                </a:solidFill>
                <a:latin typeface="+mn-lt"/>
              </a:defRPr>
            </a:lvl9pPr>
          </a:lstStyle>
          <a:p>
            <a:pPr marL="355600">
              <a:spcBef>
                <a:spcPts val="1200"/>
              </a:spcBef>
              <a:spcAft>
                <a:spcPts val="600"/>
              </a:spcAft>
            </a:pPr>
            <a:r>
              <a:rPr lang="en-US" sz="2000" u="none" dirty="0">
                <a:solidFill>
                  <a:srgbClr val="000000"/>
                </a:solidFill>
              </a:rPr>
              <a:t>Loan Guarantee Fund (LGF</a:t>
            </a:r>
            <a:r>
              <a:rPr lang="en-US" sz="2000" u="none" dirty="0" smtClean="0">
                <a:solidFill>
                  <a:srgbClr val="000000"/>
                </a:solidFill>
              </a:rPr>
              <a:t>)</a:t>
            </a:r>
            <a:endParaRPr lang="en-US" sz="2000" u="none" dirty="0" smtClean="0"/>
          </a:p>
          <a:p>
            <a:pPr marL="432000" indent="-450850">
              <a:spcBef>
                <a:spcPts val="300"/>
              </a:spcBef>
              <a:spcAft>
                <a:spcPts val="300"/>
              </a:spcAft>
              <a:buFont typeface="Arial" charset="0"/>
              <a:buChar char="•"/>
              <a:defRPr/>
            </a:pPr>
            <a:r>
              <a:rPr lang="en-US" sz="1800" u="none" dirty="0" smtClean="0">
                <a:solidFill>
                  <a:srgbClr val="000000"/>
                </a:solidFill>
              </a:rPr>
              <a:t>The </a:t>
            </a:r>
            <a:r>
              <a:rPr lang="en-US" sz="1800" u="none" dirty="0">
                <a:solidFill>
                  <a:srgbClr val="000000"/>
                </a:solidFill>
              </a:rPr>
              <a:t>project has established LGF with US$ 1.7 million financed by GEF </a:t>
            </a:r>
            <a:endParaRPr lang="en-US" sz="1800" u="none" dirty="0" smtClean="0">
              <a:solidFill>
                <a:srgbClr val="000000"/>
              </a:solidFill>
            </a:endParaRPr>
          </a:p>
          <a:p>
            <a:pPr marL="432000" indent="-450850">
              <a:spcBef>
                <a:spcPts val="300"/>
              </a:spcBef>
              <a:spcAft>
                <a:spcPts val="300"/>
              </a:spcAft>
              <a:buFont typeface="Arial" charset="0"/>
              <a:buChar char="•"/>
              <a:defRPr/>
            </a:pPr>
            <a:r>
              <a:rPr lang="en-US" sz="1800" u="none" dirty="0">
                <a:solidFill>
                  <a:srgbClr val="000000"/>
                </a:solidFill>
              </a:rPr>
              <a:t>LGF management was transferred to the National Science and Technology Development Fund(NAFOSTED) by the end of June 2011 </a:t>
            </a:r>
            <a:endParaRPr lang="en-US" sz="1800" u="none" dirty="0" smtClean="0">
              <a:solidFill>
                <a:srgbClr val="000000"/>
              </a:solidFill>
            </a:endParaRPr>
          </a:p>
          <a:p>
            <a:pPr marL="432000" indent="-450850">
              <a:spcBef>
                <a:spcPts val="300"/>
              </a:spcBef>
              <a:spcAft>
                <a:spcPts val="300"/>
              </a:spcAft>
              <a:buFont typeface="Arial" charset="0"/>
              <a:buChar char="•"/>
              <a:defRPr/>
            </a:pPr>
            <a:r>
              <a:rPr lang="en-US" sz="1800" u="none" dirty="0" err="1" smtClean="0">
                <a:solidFill>
                  <a:srgbClr val="000000"/>
                </a:solidFill>
              </a:rPr>
              <a:t>Vietinbank</a:t>
            </a:r>
            <a:r>
              <a:rPr lang="en-US" sz="1800" u="none" dirty="0" smtClean="0">
                <a:solidFill>
                  <a:srgbClr val="000000"/>
                </a:solidFill>
              </a:rPr>
              <a:t> </a:t>
            </a:r>
            <a:r>
              <a:rPr lang="en-US" sz="1800" u="none" dirty="0">
                <a:solidFill>
                  <a:srgbClr val="000000"/>
                </a:solidFill>
              </a:rPr>
              <a:t>is a trust bank, which provide service in loan guarantee issuance and LGF capital </a:t>
            </a:r>
            <a:r>
              <a:rPr lang="en-US" sz="1800" u="none" dirty="0" smtClean="0">
                <a:solidFill>
                  <a:srgbClr val="000000"/>
                </a:solidFill>
              </a:rPr>
              <a:t>management</a:t>
            </a:r>
          </a:p>
          <a:p>
            <a:pPr marL="432000" indent="-450850">
              <a:spcBef>
                <a:spcPts val="300"/>
              </a:spcBef>
              <a:spcAft>
                <a:spcPts val="300"/>
              </a:spcAft>
              <a:buFont typeface="Arial" charset="0"/>
              <a:buChar char="•"/>
              <a:defRPr/>
            </a:pPr>
            <a:r>
              <a:rPr lang="en-US" sz="1800" u="none" dirty="0">
                <a:solidFill>
                  <a:srgbClr val="000000"/>
                </a:solidFill>
              </a:rPr>
              <a:t>As on June 2011, </a:t>
            </a:r>
            <a:endParaRPr lang="en-US" sz="1800" u="none" dirty="0" smtClean="0">
              <a:solidFill>
                <a:srgbClr val="000000"/>
              </a:solidFill>
            </a:endParaRPr>
          </a:p>
          <a:p>
            <a:pPr marL="804863" indent="-388938">
              <a:spcBef>
                <a:spcPts val="300"/>
              </a:spcBef>
              <a:spcAft>
                <a:spcPts val="300"/>
              </a:spcAft>
              <a:buFont typeface="Courier New" pitchFamily="49" charset="0"/>
              <a:buChar char="o"/>
              <a:defRPr/>
            </a:pPr>
            <a:r>
              <a:rPr lang="en-US" sz="1600" u="none" dirty="0" smtClean="0">
                <a:solidFill>
                  <a:srgbClr val="000000"/>
                </a:solidFill>
              </a:rPr>
              <a:t>total </a:t>
            </a:r>
            <a:r>
              <a:rPr lang="en-US" sz="1600" u="none" dirty="0">
                <a:solidFill>
                  <a:srgbClr val="000000"/>
                </a:solidFill>
              </a:rPr>
              <a:t>of 51 guaranteed projects (LG contracts) (of which: Brick: 17; Ceramic: 33; and Paper &amp; Pulp: 1</a:t>
            </a:r>
            <a:r>
              <a:rPr lang="en-US" sz="1600" u="none" dirty="0" smtClean="0">
                <a:solidFill>
                  <a:srgbClr val="000000"/>
                </a:solidFill>
              </a:rPr>
              <a:t>), </a:t>
            </a:r>
          </a:p>
          <a:p>
            <a:pPr marL="804863" indent="-388938">
              <a:spcBef>
                <a:spcPts val="300"/>
              </a:spcBef>
              <a:spcAft>
                <a:spcPts val="300"/>
              </a:spcAft>
              <a:buFont typeface="Courier New" pitchFamily="49" charset="0"/>
              <a:buChar char="o"/>
              <a:defRPr/>
            </a:pPr>
            <a:r>
              <a:rPr lang="en-US" sz="1600" u="none" dirty="0" smtClean="0">
                <a:solidFill>
                  <a:srgbClr val="000000"/>
                </a:solidFill>
              </a:rPr>
              <a:t>with </a:t>
            </a:r>
            <a:r>
              <a:rPr lang="en-US" sz="1600" u="none" dirty="0">
                <a:solidFill>
                  <a:srgbClr val="000000"/>
                </a:solidFill>
              </a:rPr>
              <a:t>a total investment of US$ 4.4 million, whereas total loan provided by </a:t>
            </a:r>
            <a:r>
              <a:rPr lang="en-US" sz="1600" u="none" dirty="0" err="1">
                <a:solidFill>
                  <a:srgbClr val="000000"/>
                </a:solidFill>
              </a:rPr>
              <a:t>Vietinbank</a:t>
            </a:r>
            <a:r>
              <a:rPr lang="en-US" sz="1600" u="none" dirty="0">
                <a:solidFill>
                  <a:srgbClr val="000000"/>
                </a:solidFill>
              </a:rPr>
              <a:t> and Vietnam Environmental Protection Fund (VEPF) is US$ 2.1 </a:t>
            </a:r>
            <a:r>
              <a:rPr lang="en-US" sz="1600" u="none" dirty="0" smtClean="0">
                <a:solidFill>
                  <a:srgbClr val="000000"/>
                </a:solidFill>
              </a:rPr>
              <a:t>million</a:t>
            </a:r>
            <a:endParaRPr lang="en-IN" sz="1600" u="none" dirty="0" smtClean="0">
              <a:solidFill>
                <a:srgbClr val="00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67388" y="659962"/>
            <a:ext cx="9526587" cy="492443"/>
          </a:xfrm>
          <a:noFill/>
          <a:ln w="9525">
            <a:noFill/>
            <a:miter lim="800000"/>
            <a:headEnd/>
            <a:tailEnd/>
          </a:ln>
        </p:spPr>
        <p:txBody>
          <a:bodyPr vert="horz" wrap="square" lIns="0" tIns="0" rIns="0" bIns="0" numCol="1" anchor="t" anchorCtr="0" compatLnSpc="1">
            <a:prstTxWarp prst="textNoShape">
              <a:avLst/>
            </a:prstTxWarp>
            <a:spAutoFit/>
          </a:bodyPr>
          <a:lstStyle/>
          <a:p>
            <a:pPr algn="ctr">
              <a:defRPr/>
            </a:pPr>
            <a:r>
              <a:rPr lang="en-US" sz="3200" dirty="0" smtClean="0"/>
              <a:t>Possible Replication Aspects </a:t>
            </a:r>
            <a:endParaRPr lang="en-US" sz="3200" dirty="0"/>
          </a:p>
        </p:txBody>
      </p:sp>
      <p:sp>
        <p:nvSpPr>
          <p:cNvPr id="6" name="Rectangle 3"/>
          <p:cNvSpPr txBox="1">
            <a:spLocks noChangeArrowheads="1"/>
          </p:cNvSpPr>
          <p:nvPr/>
        </p:nvSpPr>
        <p:spPr bwMode="auto">
          <a:xfrm>
            <a:off x="455716" y="1177280"/>
            <a:ext cx="9071056" cy="532453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957263" rtl="0" eaLnBrk="0" fontAlgn="base" hangingPunct="0">
              <a:spcBef>
                <a:spcPct val="0"/>
              </a:spcBef>
              <a:spcAft>
                <a:spcPct val="0"/>
              </a:spcAft>
              <a:buSzPct val="120000"/>
              <a:defRPr sz="2600">
                <a:solidFill>
                  <a:schemeClr val="tx1"/>
                </a:solidFill>
                <a:latin typeface="+mn-lt"/>
                <a:ea typeface="+mn-ea"/>
                <a:cs typeface="+mn-cs"/>
              </a:defRPr>
            </a:lvl1pPr>
            <a:lvl2pPr marL="153988" indent="-152400" algn="l" defTabSz="957263" rtl="0" eaLnBrk="0" fontAlgn="base" hangingPunct="0">
              <a:spcBef>
                <a:spcPct val="0"/>
              </a:spcBef>
              <a:spcAft>
                <a:spcPct val="0"/>
              </a:spcAft>
              <a:buSzPct val="120000"/>
              <a:buChar char="•"/>
              <a:defRPr sz="2100">
                <a:solidFill>
                  <a:schemeClr val="tx1"/>
                </a:solidFill>
                <a:latin typeface="+mn-lt"/>
              </a:defRPr>
            </a:lvl2pPr>
            <a:lvl3pPr marL="315913" indent="-160338" algn="l" defTabSz="957263" rtl="0" eaLnBrk="0" fontAlgn="base" hangingPunct="0">
              <a:spcBef>
                <a:spcPct val="0"/>
              </a:spcBef>
              <a:spcAft>
                <a:spcPct val="0"/>
              </a:spcAft>
              <a:buChar char="–"/>
              <a:defRPr sz="2100">
                <a:solidFill>
                  <a:schemeClr val="tx1"/>
                </a:solidFill>
                <a:latin typeface="+mn-lt"/>
              </a:defRPr>
            </a:lvl3pPr>
            <a:lvl4pPr marL="461963" indent="-144463" algn="l" defTabSz="957263" rtl="0" eaLnBrk="0" fontAlgn="base" hangingPunct="0">
              <a:spcBef>
                <a:spcPct val="0"/>
              </a:spcBef>
              <a:spcAft>
                <a:spcPct val="0"/>
              </a:spcAft>
              <a:buSzPct val="89000"/>
              <a:buChar char="•"/>
              <a:defRPr sz="1900">
                <a:solidFill>
                  <a:schemeClr val="tx1"/>
                </a:solidFill>
                <a:latin typeface="+mn-lt"/>
              </a:defRPr>
            </a:lvl4pPr>
            <a:lvl5pPr marL="622300" indent="-158750" algn="l" defTabSz="957263" rtl="0" eaLnBrk="0" fontAlgn="base" hangingPunct="0">
              <a:spcBef>
                <a:spcPct val="0"/>
              </a:spcBef>
              <a:spcAft>
                <a:spcPct val="0"/>
              </a:spcAft>
              <a:buSzPct val="75000"/>
              <a:buChar char="–"/>
              <a:defRPr sz="1700">
                <a:solidFill>
                  <a:schemeClr val="tx1"/>
                </a:solidFill>
                <a:latin typeface="+mn-lt"/>
              </a:defRPr>
            </a:lvl5pPr>
            <a:lvl6pPr marL="1079500" indent="-158750" algn="l" defTabSz="957263" rtl="0" fontAlgn="base">
              <a:spcBef>
                <a:spcPct val="0"/>
              </a:spcBef>
              <a:spcAft>
                <a:spcPct val="0"/>
              </a:spcAft>
              <a:buSzPct val="75000"/>
              <a:buChar char="–"/>
              <a:defRPr sz="1700">
                <a:solidFill>
                  <a:schemeClr val="tx1"/>
                </a:solidFill>
                <a:latin typeface="+mn-lt"/>
              </a:defRPr>
            </a:lvl6pPr>
            <a:lvl7pPr marL="1536700" indent="-158750" algn="l" defTabSz="957263" rtl="0" fontAlgn="base">
              <a:spcBef>
                <a:spcPct val="0"/>
              </a:spcBef>
              <a:spcAft>
                <a:spcPct val="0"/>
              </a:spcAft>
              <a:buSzPct val="75000"/>
              <a:buChar char="–"/>
              <a:defRPr sz="1700">
                <a:solidFill>
                  <a:schemeClr val="tx1"/>
                </a:solidFill>
                <a:latin typeface="+mn-lt"/>
              </a:defRPr>
            </a:lvl7pPr>
            <a:lvl8pPr marL="1993900" indent="-158750" algn="l" defTabSz="957263" rtl="0" fontAlgn="base">
              <a:spcBef>
                <a:spcPct val="0"/>
              </a:spcBef>
              <a:spcAft>
                <a:spcPct val="0"/>
              </a:spcAft>
              <a:buSzPct val="75000"/>
              <a:buChar char="–"/>
              <a:defRPr sz="1700">
                <a:solidFill>
                  <a:schemeClr val="tx1"/>
                </a:solidFill>
                <a:latin typeface="+mn-lt"/>
              </a:defRPr>
            </a:lvl8pPr>
            <a:lvl9pPr marL="2451100" indent="-158750" algn="l" defTabSz="957263" rtl="0" fontAlgn="base">
              <a:spcBef>
                <a:spcPct val="0"/>
              </a:spcBef>
              <a:spcAft>
                <a:spcPct val="0"/>
              </a:spcAft>
              <a:buSzPct val="75000"/>
              <a:buChar char="–"/>
              <a:defRPr sz="1700">
                <a:solidFill>
                  <a:schemeClr val="tx1"/>
                </a:solidFill>
                <a:latin typeface="+mn-lt"/>
              </a:defRPr>
            </a:lvl9pPr>
          </a:lstStyle>
          <a:p>
            <a:pPr marL="355600">
              <a:spcBef>
                <a:spcPts val="1200"/>
              </a:spcBef>
              <a:spcAft>
                <a:spcPts val="600"/>
              </a:spcAft>
            </a:pPr>
            <a:r>
              <a:rPr lang="en-US" sz="2000" b="1" u="none" dirty="0">
                <a:solidFill>
                  <a:srgbClr val="000000"/>
                </a:solidFill>
              </a:rPr>
              <a:t>Brick </a:t>
            </a:r>
            <a:r>
              <a:rPr lang="en-US" sz="2000" b="1" u="none" dirty="0" smtClean="0">
                <a:solidFill>
                  <a:srgbClr val="000000"/>
                </a:solidFill>
              </a:rPr>
              <a:t>sector</a:t>
            </a:r>
          </a:p>
          <a:p>
            <a:pPr marL="355600">
              <a:spcBef>
                <a:spcPts val="1200"/>
              </a:spcBef>
              <a:spcAft>
                <a:spcPts val="600"/>
              </a:spcAft>
              <a:buFont typeface="Arial" pitchFamily="34" charset="0"/>
              <a:buChar char="•"/>
            </a:pPr>
            <a:r>
              <a:rPr lang="en-US" sz="1800" u="none" dirty="0" smtClean="0">
                <a:solidFill>
                  <a:srgbClr val="000000"/>
                </a:solidFill>
              </a:rPr>
              <a:t>The </a:t>
            </a:r>
            <a:r>
              <a:rPr lang="en-US" sz="1800" u="none" dirty="0">
                <a:solidFill>
                  <a:srgbClr val="000000"/>
                </a:solidFill>
              </a:rPr>
              <a:t>replications in brick sector has been very successful and mobilized investments over US$ 23.5 million across 210 (both demonstration and replication projects) energy efficient brick kilns, which are </a:t>
            </a:r>
            <a:r>
              <a:rPr lang="en-US" sz="1800" u="none" dirty="0" smtClean="0">
                <a:solidFill>
                  <a:srgbClr val="000000"/>
                </a:solidFill>
              </a:rPr>
              <a:t>VSBKs</a:t>
            </a:r>
          </a:p>
          <a:p>
            <a:pPr marL="355600">
              <a:spcBef>
                <a:spcPts val="1200"/>
              </a:spcBef>
              <a:spcAft>
                <a:spcPts val="600"/>
              </a:spcAft>
              <a:buFont typeface="Arial" pitchFamily="34" charset="0"/>
              <a:buChar char="•"/>
            </a:pPr>
            <a:r>
              <a:rPr lang="en-US" sz="1800" u="none" dirty="0" smtClean="0">
                <a:solidFill>
                  <a:srgbClr val="000000"/>
                </a:solidFill>
              </a:rPr>
              <a:t>Additional </a:t>
            </a:r>
            <a:r>
              <a:rPr lang="en-US" sz="1800" u="none" dirty="0">
                <a:solidFill>
                  <a:srgbClr val="000000"/>
                </a:solidFill>
              </a:rPr>
              <a:t>funds are available to this sector as soft loan in the form of National Environmental Protection Fund and subsidies from local governments for </a:t>
            </a:r>
            <a:r>
              <a:rPr lang="en-US" sz="1800" u="none" dirty="0" smtClean="0">
                <a:solidFill>
                  <a:srgbClr val="000000"/>
                </a:solidFill>
              </a:rPr>
              <a:t>VSBKs</a:t>
            </a:r>
          </a:p>
          <a:p>
            <a:pPr marL="355600">
              <a:spcBef>
                <a:spcPts val="1200"/>
              </a:spcBef>
              <a:spcAft>
                <a:spcPts val="600"/>
              </a:spcAft>
            </a:pPr>
            <a:r>
              <a:rPr lang="en-US" sz="2000" b="1" u="none" dirty="0">
                <a:solidFill>
                  <a:srgbClr val="000000"/>
                </a:solidFill>
              </a:rPr>
              <a:t>Ceramic </a:t>
            </a:r>
            <a:r>
              <a:rPr lang="en-US" sz="2000" b="1" u="none" dirty="0" smtClean="0">
                <a:solidFill>
                  <a:srgbClr val="000000"/>
                </a:solidFill>
              </a:rPr>
              <a:t>sector</a:t>
            </a:r>
            <a:endParaRPr lang="en-US" sz="2000" b="1" u="none" dirty="0">
              <a:solidFill>
                <a:srgbClr val="000000"/>
              </a:solidFill>
            </a:endParaRPr>
          </a:p>
          <a:p>
            <a:pPr marL="355600">
              <a:spcBef>
                <a:spcPts val="1200"/>
              </a:spcBef>
              <a:spcAft>
                <a:spcPts val="600"/>
              </a:spcAft>
              <a:buFont typeface="Arial" pitchFamily="34" charset="0"/>
              <a:buChar char="•"/>
            </a:pPr>
            <a:r>
              <a:rPr lang="en-US" sz="1800" u="none" dirty="0" smtClean="0">
                <a:solidFill>
                  <a:srgbClr val="000000"/>
                </a:solidFill>
              </a:rPr>
              <a:t>Over </a:t>
            </a:r>
            <a:r>
              <a:rPr lang="en-US" sz="1800" u="none" dirty="0">
                <a:solidFill>
                  <a:srgbClr val="000000"/>
                </a:solidFill>
              </a:rPr>
              <a:t>a total number of 133 demonstration and replication LPG kilns, US$ 2.9 million of investments were </a:t>
            </a:r>
            <a:r>
              <a:rPr lang="en-US" sz="1800" u="none" dirty="0" smtClean="0">
                <a:solidFill>
                  <a:srgbClr val="000000"/>
                </a:solidFill>
              </a:rPr>
              <a:t>mobilized</a:t>
            </a:r>
          </a:p>
          <a:p>
            <a:pPr marL="355600">
              <a:spcBef>
                <a:spcPts val="1200"/>
              </a:spcBef>
              <a:spcAft>
                <a:spcPts val="600"/>
              </a:spcAft>
              <a:buFont typeface="Arial" pitchFamily="34" charset="0"/>
              <a:buChar char="•"/>
            </a:pPr>
            <a:r>
              <a:rPr lang="en-US" sz="1800" u="none" dirty="0" smtClean="0">
                <a:solidFill>
                  <a:srgbClr val="000000"/>
                </a:solidFill>
              </a:rPr>
              <a:t>This was supported by availability of finance (either through various SME banking schemes or equity)</a:t>
            </a:r>
          </a:p>
          <a:p>
            <a:pPr marL="355600">
              <a:spcBef>
                <a:spcPts val="1200"/>
              </a:spcBef>
              <a:spcAft>
                <a:spcPts val="600"/>
              </a:spcAft>
              <a:buFont typeface="Arial" pitchFamily="34" charset="0"/>
              <a:buChar char="•"/>
            </a:pPr>
            <a:r>
              <a:rPr lang="en-US" sz="1800" u="none" dirty="0" smtClean="0">
                <a:solidFill>
                  <a:srgbClr val="000000"/>
                </a:solidFill>
              </a:rPr>
              <a:t>The </a:t>
            </a:r>
            <a:r>
              <a:rPr lang="en-US" sz="1800" u="none" dirty="0">
                <a:solidFill>
                  <a:srgbClr val="000000"/>
                </a:solidFill>
              </a:rPr>
              <a:t>successful demonstrations in Bat </a:t>
            </a:r>
            <a:r>
              <a:rPr lang="en-US" sz="1800" u="none" dirty="0" err="1">
                <a:solidFill>
                  <a:srgbClr val="000000"/>
                </a:solidFill>
              </a:rPr>
              <a:t>Trang</a:t>
            </a:r>
            <a:r>
              <a:rPr lang="en-US" sz="1800" u="none" dirty="0">
                <a:solidFill>
                  <a:srgbClr val="000000"/>
                </a:solidFill>
              </a:rPr>
              <a:t> have significantly motivated other units in Bat </a:t>
            </a:r>
            <a:r>
              <a:rPr lang="en-US" sz="1800" u="none" dirty="0" err="1">
                <a:solidFill>
                  <a:srgbClr val="000000"/>
                </a:solidFill>
              </a:rPr>
              <a:t>Trang</a:t>
            </a:r>
            <a:r>
              <a:rPr lang="en-US" sz="1800" u="none" dirty="0">
                <a:solidFill>
                  <a:srgbClr val="000000"/>
                </a:solidFill>
              </a:rPr>
              <a:t> ceramics community as well as other ceramic industry clusters around </a:t>
            </a:r>
            <a:r>
              <a:rPr lang="en-US" sz="1800" u="none" dirty="0" smtClean="0">
                <a:solidFill>
                  <a:srgbClr val="000000"/>
                </a:solidFill>
              </a:rPr>
              <a:t>Vietnam</a:t>
            </a:r>
          </a:p>
        </p:txBody>
      </p:sp>
    </p:spTree>
    <p:extLst>
      <p:ext uri="{BB962C8B-B14F-4D97-AF65-F5344CB8AC3E}">
        <p14:creationId xmlns:p14="http://schemas.microsoft.com/office/powerpoint/2010/main" val="4674648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67388" y="872622"/>
            <a:ext cx="9526587" cy="492443"/>
          </a:xfrm>
          <a:noFill/>
          <a:ln w="9525">
            <a:noFill/>
            <a:miter lim="800000"/>
            <a:headEnd/>
            <a:tailEnd/>
          </a:ln>
        </p:spPr>
        <p:txBody>
          <a:bodyPr vert="horz" wrap="square" lIns="0" tIns="0" rIns="0" bIns="0" numCol="1" anchor="t" anchorCtr="0" compatLnSpc="1">
            <a:prstTxWarp prst="textNoShape">
              <a:avLst/>
            </a:prstTxWarp>
            <a:spAutoFit/>
          </a:bodyPr>
          <a:lstStyle/>
          <a:p>
            <a:pPr algn="ctr">
              <a:defRPr/>
            </a:pPr>
            <a:r>
              <a:rPr lang="en-US" sz="3200" dirty="0" smtClean="0"/>
              <a:t>Conclusions </a:t>
            </a:r>
            <a:endParaRPr lang="en-US" sz="3200" dirty="0"/>
          </a:p>
        </p:txBody>
      </p:sp>
      <p:sp>
        <p:nvSpPr>
          <p:cNvPr id="6" name="Rectangle 3"/>
          <p:cNvSpPr txBox="1">
            <a:spLocks noChangeArrowheads="1"/>
          </p:cNvSpPr>
          <p:nvPr/>
        </p:nvSpPr>
        <p:spPr bwMode="auto">
          <a:xfrm>
            <a:off x="540780" y="1969663"/>
            <a:ext cx="9071056" cy="379334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957263" rtl="0" eaLnBrk="0" fontAlgn="base" hangingPunct="0">
              <a:spcBef>
                <a:spcPct val="0"/>
              </a:spcBef>
              <a:spcAft>
                <a:spcPct val="0"/>
              </a:spcAft>
              <a:buSzPct val="120000"/>
              <a:defRPr sz="2600">
                <a:solidFill>
                  <a:schemeClr val="tx1"/>
                </a:solidFill>
                <a:latin typeface="+mn-lt"/>
                <a:ea typeface="+mn-ea"/>
                <a:cs typeface="+mn-cs"/>
              </a:defRPr>
            </a:lvl1pPr>
            <a:lvl2pPr marL="153988" indent="-152400" algn="l" defTabSz="957263" rtl="0" eaLnBrk="0" fontAlgn="base" hangingPunct="0">
              <a:spcBef>
                <a:spcPct val="0"/>
              </a:spcBef>
              <a:spcAft>
                <a:spcPct val="0"/>
              </a:spcAft>
              <a:buSzPct val="120000"/>
              <a:buChar char="•"/>
              <a:defRPr sz="2100">
                <a:solidFill>
                  <a:schemeClr val="tx1"/>
                </a:solidFill>
                <a:latin typeface="+mn-lt"/>
              </a:defRPr>
            </a:lvl2pPr>
            <a:lvl3pPr marL="315913" indent="-160338" algn="l" defTabSz="957263" rtl="0" eaLnBrk="0" fontAlgn="base" hangingPunct="0">
              <a:spcBef>
                <a:spcPct val="0"/>
              </a:spcBef>
              <a:spcAft>
                <a:spcPct val="0"/>
              </a:spcAft>
              <a:buChar char="–"/>
              <a:defRPr sz="2100">
                <a:solidFill>
                  <a:schemeClr val="tx1"/>
                </a:solidFill>
                <a:latin typeface="+mn-lt"/>
              </a:defRPr>
            </a:lvl3pPr>
            <a:lvl4pPr marL="461963" indent="-144463" algn="l" defTabSz="957263" rtl="0" eaLnBrk="0" fontAlgn="base" hangingPunct="0">
              <a:spcBef>
                <a:spcPct val="0"/>
              </a:spcBef>
              <a:spcAft>
                <a:spcPct val="0"/>
              </a:spcAft>
              <a:buSzPct val="89000"/>
              <a:buChar char="•"/>
              <a:defRPr sz="1900">
                <a:solidFill>
                  <a:schemeClr val="tx1"/>
                </a:solidFill>
                <a:latin typeface="+mn-lt"/>
              </a:defRPr>
            </a:lvl4pPr>
            <a:lvl5pPr marL="622300" indent="-158750" algn="l" defTabSz="957263" rtl="0" eaLnBrk="0" fontAlgn="base" hangingPunct="0">
              <a:spcBef>
                <a:spcPct val="0"/>
              </a:spcBef>
              <a:spcAft>
                <a:spcPct val="0"/>
              </a:spcAft>
              <a:buSzPct val="75000"/>
              <a:buChar char="–"/>
              <a:defRPr sz="1700">
                <a:solidFill>
                  <a:schemeClr val="tx1"/>
                </a:solidFill>
                <a:latin typeface="+mn-lt"/>
              </a:defRPr>
            </a:lvl5pPr>
            <a:lvl6pPr marL="1079500" indent="-158750" algn="l" defTabSz="957263" rtl="0" fontAlgn="base">
              <a:spcBef>
                <a:spcPct val="0"/>
              </a:spcBef>
              <a:spcAft>
                <a:spcPct val="0"/>
              </a:spcAft>
              <a:buSzPct val="75000"/>
              <a:buChar char="–"/>
              <a:defRPr sz="1700">
                <a:solidFill>
                  <a:schemeClr val="tx1"/>
                </a:solidFill>
                <a:latin typeface="+mn-lt"/>
              </a:defRPr>
            </a:lvl6pPr>
            <a:lvl7pPr marL="1536700" indent="-158750" algn="l" defTabSz="957263" rtl="0" fontAlgn="base">
              <a:spcBef>
                <a:spcPct val="0"/>
              </a:spcBef>
              <a:spcAft>
                <a:spcPct val="0"/>
              </a:spcAft>
              <a:buSzPct val="75000"/>
              <a:buChar char="–"/>
              <a:defRPr sz="1700">
                <a:solidFill>
                  <a:schemeClr val="tx1"/>
                </a:solidFill>
                <a:latin typeface="+mn-lt"/>
              </a:defRPr>
            </a:lvl7pPr>
            <a:lvl8pPr marL="1993900" indent="-158750" algn="l" defTabSz="957263" rtl="0" fontAlgn="base">
              <a:spcBef>
                <a:spcPct val="0"/>
              </a:spcBef>
              <a:spcAft>
                <a:spcPct val="0"/>
              </a:spcAft>
              <a:buSzPct val="75000"/>
              <a:buChar char="–"/>
              <a:defRPr sz="1700">
                <a:solidFill>
                  <a:schemeClr val="tx1"/>
                </a:solidFill>
                <a:latin typeface="+mn-lt"/>
              </a:defRPr>
            </a:lvl8pPr>
            <a:lvl9pPr marL="2451100" indent="-158750" algn="l" defTabSz="957263" rtl="0" fontAlgn="base">
              <a:spcBef>
                <a:spcPct val="0"/>
              </a:spcBef>
              <a:spcAft>
                <a:spcPct val="0"/>
              </a:spcAft>
              <a:buSzPct val="75000"/>
              <a:buChar char="–"/>
              <a:defRPr sz="1700">
                <a:solidFill>
                  <a:schemeClr val="tx1"/>
                </a:solidFill>
                <a:latin typeface="+mn-lt"/>
              </a:defRPr>
            </a:lvl9pPr>
          </a:lstStyle>
          <a:p>
            <a:pPr marL="355600">
              <a:spcBef>
                <a:spcPts val="1200"/>
              </a:spcBef>
              <a:spcAft>
                <a:spcPts val="600"/>
              </a:spcAft>
              <a:buFont typeface="Arial" pitchFamily="34" charset="0"/>
              <a:buChar char="•"/>
            </a:pPr>
            <a:r>
              <a:rPr lang="en-US" sz="1800" u="none" dirty="0" smtClean="0">
                <a:solidFill>
                  <a:srgbClr val="000000"/>
                </a:solidFill>
              </a:rPr>
              <a:t>The </a:t>
            </a:r>
            <a:r>
              <a:rPr lang="en-US" sz="1800" u="none" dirty="0">
                <a:solidFill>
                  <a:srgbClr val="000000"/>
                </a:solidFill>
              </a:rPr>
              <a:t>PECSME project has been particularly successful in the bricks and ceramics sectors due to ease of energy efficiency interventions </a:t>
            </a:r>
            <a:r>
              <a:rPr lang="en-US" sz="1800" u="none" dirty="0" smtClean="0">
                <a:solidFill>
                  <a:srgbClr val="000000"/>
                </a:solidFill>
              </a:rPr>
              <a:t>replication</a:t>
            </a:r>
          </a:p>
          <a:p>
            <a:pPr marL="355600">
              <a:spcBef>
                <a:spcPts val="1200"/>
              </a:spcBef>
              <a:spcAft>
                <a:spcPts val="600"/>
              </a:spcAft>
              <a:buFont typeface="Arial" pitchFamily="34" charset="0"/>
              <a:buChar char="•"/>
            </a:pPr>
            <a:r>
              <a:rPr lang="en-US" sz="1800" u="none" dirty="0" smtClean="0">
                <a:solidFill>
                  <a:srgbClr val="000000"/>
                </a:solidFill>
              </a:rPr>
              <a:t>Energy </a:t>
            </a:r>
            <a:r>
              <a:rPr lang="en-US" sz="1800" u="none" dirty="0">
                <a:solidFill>
                  <a:srgbClr val="000000"/>
                </a:solidFill>
              </a:rPr>
              <a:t>efficiency interventions have high monetary benefits through attractive </a:t>
            </a:r>
            <a:r>
              <a:rPr lang="en-US" sz="1800" b="1" u="none" dirty="0">
                <a:solidFill>
                  <a:srgbClr val="000000"/>
                </a:solidFill>
              </a:rPr>
              <a:t>rate of return on investments </a:t>
            </a:r>
            <a:r>
              <a:rPr lang="en-US" sz="1800" u="none" dirty="0">
                <a:solidFill>
                  <a:srgbClr val="000000"/>
                </a:solidFill>
              </a:rPr>
              <a:t>and quick payback </a:t>
            </a:r>
            <a:r>
              <a:rPr lang="en-US" sz="1800" u="none" dirty="0" smtClean="0">
                <a:solidFill>
                  <a:srgbClr val="000000"/>
                </a:solidFill>
              </a:rPr>
              <a:t>periods</a:t>
            </a:r>
            <a:endParaRPr lang="en-US" sz="1800" u="none" dirty="0">
              <a:solidFill>
                <a:srgbClr val="000000"/>
              </a:solidFill>
            </a:endParaRPr>
          </a:p>
          <a:p>
            <a:pPr marL="355600">
              <a:spcBef>
                <a:spcPts val="1200"/>
              </a:spcBef>
              <a:spcAft>
                <a:spcPts val="600"/>
              </a:spcAft>
              <a:buFont typeface="Arial" pitchFamily="34" charset="0"/>
              <a:buChar char="•"/>
            </a:pPr>
            <a:r>
              <a:rPr lang="en-US" sz="1800" u="none" dirty="0" smtClean="0">
                <a:solidFill>
                  <a:srgbClr val="000000"/>
                </a:solidFill>
              </a:rPr>
              <a:t>By </a:t>
            </a:r>
            <a:r>
              <a:rPr lang="en-US" sz="1800" u="none" dirty="0">
                <a:solidFill>
                  <a:srgbClr val="000000"/>
                </a:solidFill>
              </a:rPr>
              <a:t>adapting energy efficiency interventions, SMEs are now </a:t>
            </a:r>
            <a:r>
              <a:rPr lang="en-US" sz="1800" b="1" u="none" dirty="0">
                <a:solidFill>
                  <a:srgbClr val="000000"/>
                </a:solidFill>
              </a:rPr>
              <a:t>more competitive</a:t>
            </a:r>
            <a:r>
              <a:rPr lang="en-US" sz="1800" u="none" dirty="0">
                <a:solidFill>
                  <a:srgbClr val="000000"/>
                </a:solidFill>
              </a:rPr>
              <a:t>, lower operating costs, improved working environment, reduced carbon footprint and their impact on the local </a:t>
            </a:r>
            <a:r>
              <a:rPr lang="en-US" sz="1800" u="none" dirty="0" smtClean="0">
                <a:solidFill>
                  <a:srgbClr val="000000"/>
                </a:solidFill>
              </a:rPr>
              <a:t>environment</a:t>
            </a:r>
            <a:endParaRPr lang="en-US" sz="1800" u="none" dirty="0">
              <a:solidFill>
                <a:srgbClr val="000000"/>
              </a:solidFill>
            </a:endParaRPr>
          </a:p>
          <a:p>
            <a:pPr marL="355600">
              <a:spcBef>
                <a:spcPts val="1200"/>
              </a:spcBef>
              <a:spcAft>
                <a:spcPts val="600"/>
              </a:spcAft>
              <a:buFont typeface="Arial" pitchFamily="34" charset="0"/>
              <a:buChar char="•"/>
            </a:pPr>
            <a:r>
              <a:rPr lang="en-US" sz="1800" u="none" dirty="0" smtClean="0">
                <a:solidFill>
                  <a:srgbClr val="000000"/>
                </a:solidFill>
              </a:rPr>
              <a:t>The </a:t>
            </a:r>
            <a:r>
              <a:rPr lang="en-US" sz="1800" u="none" dirty="0">
                <a:solidFill>
                  <a:srgbClr val="000000"/>
                </a:solidFill>
              </a:rPr>
              <a:t>successfully managed financial mechanism, such as LGF, enabled the enterprises to implement energy efficient </a:t>
            </a:r>
            <a:r>
              <a:rPr lang="en-US" sz="1800" u="none" dirty="0" smtClean="0">
                <a:solidFill>
                  <a:srgbClr val="000000"/>
                </a:solidFill>
              </a:rPr>
              <a:t>technologies</a:t>
            </a:r>
          </a:p>
          <a:p>
            <a:pPr marL="804863" indent="-388938">
              <a:spcBef>
                <a:spcPts val="300"/>
              </a:spcBef>
              <a:spcAft>
                <a:spcPts val="300"/>
              </a:spcAft>
              <a:buFont typeface="Courier New" pitchFamily="49" charset="0"/>
              <a:buChar char="o"/>
              <a:defRPr/>
            </a:pPr>
            <a:r>
              <a:rPr lang="en-US" sz="1600" u="none" dirty="0" smtClean="0">
                <a:solidFill>
                  <a:srgbClr val="000000"/>
                </a:solidFill>
              </a:rPr>
              <a:t>This is also partly due to enabling </a:t>
            </a:r>
            <a:r>
              <a:rPr lang="en-US" sz="1600" u="none" dirty="0">
                <a:solidFill>
                  <a:srgbClr val="000000"/>
                </a:solidFill>
              </a:rPr>
              <a:t>policy </a:t>
            </a:r>
            <a:r>
              <a:rPr lang="en-US" sz="1600" u="none" dirty="0" smtClean="0">
                <a:solidFill>
                  <a:srgbClr val="000000"/>
                </a:solidFill>
              </a:rPr>
              <a:t>environment which has helped </a:t>
            </a:r>
            <a:r>
              <a:rPr lang="en-US" sz="1600" u="none" dirty="0">
                <a:solidFill>
                  <a:srgbClr val="000000"/>
                </a:solidFill>
              </a:rPr>
              <a:t>to transform five key energy-intensive industries in Viet Nam to low-carbon production </a:t>
            </a:r>
            <a:r>
              <a:rPr lang="en-US" sz="1600" u="none" dirty="0" smtClean="0">
                <a:solidFill>
                  <a:srgbClr val="000000"/>
                </a:solidFill>
              </a:rPr>
              <a:t>path</a:t>
            </a:r>
            <a:endParaRPr lang="en-US" sz="1600" u="none" dirty="0">
              <a:solidFill>
                <a:srgbClr val="000000"/>
              </a:solidFill>
            </a:endParaRPr>
          </a:p>
        </p:txBody>
      </p:sp>
    </p:spTree>
    <p:extLst>
      <p:ext uri="{BB962C8B-B14F-4D97-AF65-F5344CB8AC3E}">
        <p14:creationId xmlns:p14="http://schemas.microsoft.com/office/powerpoint/2010/main" val="247503411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TOP" val=" 469.875"/>
  <p:tag name="LLEFT" val=" 210.125"/>
  <p:tag name="RESIZE" val="Yes"/>
  <p:tag name="NAME" val="McK Disclaimer"/>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clrMap bg1="lt1" tx1="dk1" bg2="lt2" tx2="dk2" accent1="accent1" accent2="accent2" accent3="accent3" accent4="accent4" accent5="accent5" accent6="accent6" hlink="hlink" folHlink="folHlink"/>
    </a:extraClrScheme>
    <a:extraClrScheme>
      <a:clrScheme name="Blank Presentation 2">
        <a:dk1>
          <a:srgbClr val="6598FF"/>
        </a:dk1>
        <a:lt1>
          <a:srgbClr val="FFFFFF"/>
        </a:lt1>
        <a:dk2>
          <a:srgbClr val="000000"/>
        </a:dk2>
        <a:lt2>
          <a:srgbClr val="FEFB00"/>
        </a:lt2>
        <a:accent1>
          <a:srgbClr val="0000FE"/>
        </a:accent1>
        <a:accent2>
          <a:srgbClr val="6598FF"/>
        </a:accent2>
        <a:accent3>
          <a:srgbClr val="AAAAAA"/>
        </a:accent3>
        <a:accent4>
          <a:srgbClr val="DADADA"/>
        </a:accent4>
        <a:accent5>
          <a:srgbClr val="AAAAFE"/>
        </a:accent5>
        <a:accent6>
          <a:srgbClr val="5B89E7"/>
        </a:accent6>
        <a:hlink>
          <a:srgbClr val="33CB33"/>
        </a:hlink>
        <a:folHlink>
          <a:srgbClr val="FF8700"/>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FFFFFF"/>
        </a:lt2>
        <a:accent1>
          <a:srgbClr val="495E7D"/>
        </a:accent1>
        <a:accent2>
          <a:srgbClr val="939393"/>
        </a:accent2>
        <a:accent3>
          <a:srgbClr val="AAAAAA"/>
        </a:accent3>
        <a:accent4>
          <a:srgbClr val="DADADA"/>
        </a:accent4>
        <a:accent5>
          <a:srgbClr val="B1B6BF"/>
        </a:accent5>
        <a:accent6>
          <a:srgbClr val="858585"/>
        </a:accent6>
        <a:hlink>
          <a:srgbClr val="282F52"/>
        </a:hlink>
        <a:folHlink>
          <a:srgbClr val="375AB1"/>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000000"/>
        </a:dk2>
        <a:lt2>
          <a:srgbClr val="FFFFCC"/>
        </a:lt2>
        <a:accent1>
          <a:srgbClr val="F76A01"/>
        </a:accent1>
        <a:accent2>
          <a:srgbClr val="FFCC00"/>
        </a:accent2>
        <a:accent3>
          <a:srgbClr val="AAAAAA"/>
        </a:accent3>
        <a:accent4>
          <a:srgbClr val="DADAAE"/>
        </a:accent4>
        <a:accent5>
          <a:srgbClr val="FAB9AA"/>
        </a:accent5>
        <a:accent6>
          <a:srgbClr val="E7B900"/>
        </a:accent6>
        <a:hlink>
          <a:srgbClr val="385610"/>
        </a:hlink>
        <a:folHlink>
          <a:srgbClr val="7BBF21"/>
        </a:folHlink>
      </a:clrScheme>
      <a:clrMap bg1="dk2" tx1="lt1" bg2="dk1" tx2="lt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777777"/>
        </a:lt2>
        <a:accent1>
          <a:srgbClr val="ADFFF1"/>
        </a:accent1>
        <a:accent2>
          <a:srgbClr val="2A8BB2"/>
        </a:accent2>
        <a:accent3>
          <a:srgbClr val="FFFFFF"/>
        </a:accent3>
        <a:accent4>
          <a:srgbClr val="000000"/>
        </a:accent4>
        <a:accent5>
          <a:srgbClr val="D3FFF7"/>
        </a:accent5>
        <a:accent6>
          <a:srgbClr val="257DA1"/>
        </a:accent6>
        <a:hlink>
          <a:srgbClr val="86BA8A"/>
        </a:hlink>
        <a:folHlink>
          <a:srgbClr val="3B5C34"/>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50"/>
        </a:dk2>
        <a:lt2>
          <a:srgbClr val="FFFFFF"/>
        </a:lt2>
        <a:accent1>
          <a:srgbClr val="004A82"/>
        </a:accent1>
        <a:accent2>
          <a:srgbClr val="0091FE"/>
        </a:accent2>
        <a:accent3>
          <a:srgbClr val="AAAAB3"/>
        </a:accent3>
        <a:accent4>
          <a:srgbClr val="DADADA"/>
        </a:accent4>
        <a:accent5>
          <a:srgbClr val="AAB1C1"/>
        </a:accent5>
        <a:accent6>
          <a:srgbClr val="0083E6"/>
        </a:accent6>
        <a:hlink>
          <a:srgbClr val="016D18"/>
        </a:hlink>
        <a:folHlink>
          <a:srgbClr val="02AA2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A:\Blank Presentation.pot</Template>
  <TotalTime>31109</TotalTime>
  <Words>827</Words>
  <Application>Microsoft Office PowerPoint</Application>
  <PresentationFormat>A4 Paper (210x297 mm)</PresentationFormat>
  <Paragraphs>161</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Blank Presentation</vt:lpstr>
      <vt:lpstr>Bitmap Image</vt:lpstr>
      <vt:lpstr>PowerPoint Presentation</vt:lpstr>
      <vt:lpstr>PECSME project background</vt:lpstr>
      <vt:lpstr>Why PECSME is considered as a successful project</vt:lpstr>
      <vt:lpstr>Technology intervention details - brick sectors</vt:lpstr>
      <vt:lpstr>Technology intervention details - ceramic sectors</vt:lpstr>
      <vt:lpstr>Cost of changes to product lines: cost-benefit analysis</vt:lpstr>
      <vt:lpstr>How the project has been mobilizing investments even after its completion </vt:lpstr>
      <vt:lpstr>Possible Replication Aspects </vt:lpstr>
      <vt:lpstr>Conclusions </vt:lpstr>
      <vt:lpstr> Thank you  For your kind attention </vt:lpstr>
    </vt:vector>
  </TitlesOfParts>
  <Company>UNDP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CDM - A Really, Really Quick Overview</dc:title>
  <dc:creator>Robert Kelly</dc:creator>
  <cp:lastModifiedBy>martin.krause</cp:lastModifiedBy>
  <cp:revision>2010</cp:revision>
  <dcterms:created xsi:type="dcterms:W3CDTF">2002-03-15T00:48:39Z</dcterms:created>
  <dcterms:modified xsi:type="dcterms:W3CDTF">2012-03-19T04:35:43Z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ies>
</file>