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75" y="0"/>
            <a:ext cx="290512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75" y="0"/>
            <a:ext cx="290512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7772400" cy="991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MPK Steel-Energy Efficient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731793"/>
          </a:xfrm>
        </p:spPr>
        <p:txBody>
          <a:bodyPr/>
          <a:lstStyle/>
          <a:p>
            <a:pPr algn="ctr"/>
            <a:r>
              <a:rPr lang="en-US" dirty="0" smtClean="0"/>
              <a:t>Manoj Upadhyay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92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220162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81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One of the largest manufacturer of structural steel in Rajasthan.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Unit commissioned in the year 2005 with 8-10 TPH capacity.</a:t>
            </a:r>
          </a:p>
          <a:p>
            <a:pPr marL="109728" indent="0" algn="just">
              <a:buNone/>
            </a:pPr>
            <a:endParaRPr lang="en-US" dirty="0"/>
          </a:p>
          <a:p>
            <a:pPr algn="just"/>
            <a:r>
              <a:rPr lang="en-US" dirty="0" smtClean="0"/>
              <a:t>Consecutively won two ‘Energy Conservation Award’ from Rajasthan Government.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Only Unit in Rajasthan to use pulverized coal for re-heating billets from 100 mm to 250mm.</a:t>
            </a:r>
            <a:endParaRPr lang="en-US" dirty="0" smtClean="0"/>
          </a:p>
          <a:p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43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3319272"/>
          </a:xfrm>
        </p:spPr>
        <p:txBody>
          <a:bodyPr/>
          <a:lstStyle/>
          <a:p>
            <a:pPr algn="just"/>
            <a:r>
              <a:rPr lang="en-US" dirty="0" smtClean="0"/>
              <a:t>How to increase output efficiency of the unit</a:t>
            </a:r>
          </a:p>
          <a:p>
            <a:pPr marL="109728" indent="0">
              <a:buNone/>
            </a:pPr>
            <a:endParaRPr lang="en-US" dirty="0" smtClean="0"/>
          </a:p>
          <a:p>
            <a:pPr algn="just"/>
            <a:r>
              <a:rPr lang="en-US" dirty="0"/>
              <a:t>High Energy Consumption</a:t>
            </a:r>
          </a:p>
          <a:p>
            <a:endParaRPr lang="en-US" dirty="0"/>
          </a:p>
          <a:p>
            <a:pPr algn="just"/>
            <a:r>
              <a:rPr lang="en-US" dirty="0" smtClean="0"/>
              <a:t>Keep up with new technology</a:t>
            </a:r>
          </a:p>
          <a:p>
            <a:endParaRPr lang="en-US" dirty="0"/>
          </a:p>
          <a:p>
            <a:pPr algn="just"/>
            <a:r>
              <a:rPr lang="en-US" dirty="0" smtClean="0"/>
              <a:t>Re-skill Employees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 in Manufacturing Unit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52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Low </a:t>
            </a:r>
            <a:r>
              <a:rPr lang="en-US" dirty="0" smtClean="0"/>
              <a:t>energy efficiency</a:t>
            </a:r>
          </a:p>
          <a:p>
            <a:endParaRPr lang="en-US" dirty="0"/>
          </a:p>
          <a:p>
            <a:pPr algn="just"/>
            <a:r>
              <a:rPr lang="en-US" dirty="0" smtClean="0"/>
              <a:t>Quality Parameters suffered</a:t>
            </a:r>
          </a:p>
          <a:p>
            <a:pPr algn="just"/>
            <a:endParaRPr lang="en-US" dirty="0"/>
          </a:p>
          <a:p>
            <a:r>
              <a:rPr lang="en-US" dirty="0" smtClean="0"/>
              <a:t>Lower than potential Mill Yield</a:t>
            </a:r>
          </a:p>
          <a:p>
            <a:endParaRPr lang="en-US" dirty="0"/>
          </a:p>
          <a:p>
            <a:pPr algn="just"/>
            <a:r>
              <a:rPr lang="en-US" dirty="0" smtClean="0"/>
              <a:t>High Crop Loss and Burning </a:t>
            </a:r>
            <a:r>
              <a:rPr lang="en-US" dirty="0" smtClean="0"/>
              <a:t>Loss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High Energy Cost increased pressure on </a:t>
            </a:r>
            <a:r>
              <a:rPr lang="en-US" dirty="0" smtClean="0"/>
              <a:t>profits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458200" cy="1036638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Cost of using </a:t>
            </a:r>
            <a:r>
              <a:rPr lang="en-US" sz="3600" dirty="0" smtClean="0"/>
              <a:t>Indigenous Technology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6837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Furnace Side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Use of high efficiency metallic </a:t>
            </a:r>
            <a:r>
              <a:rPr lang="en-US" dirty="0" err="1" smtClean="0"/>
              <a:t>recuperator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 smtClean="0"/>
              <a:t>Adopting level-1 automation</a:t>
            </a:r>
          </a:p>
          <a:p>
            <a:pPr marL="393192" lvl="1" indent="0">
              <a:lnSpc>
                <a:spcPct val="150000"/>
              </a:lnSpc>
              <a:buNone/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Rolling Mill Side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Installation of drop tilters and tilting tables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Installation of energy efficient heavy duty motors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Installing shears &amp; automation in cooling bed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Use of ‘Capacitor Banks’ &amp; ‘Harmonic Filters’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9906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/>
              <a:t>Joining Hands with UNDP/GEF Project (Steel)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703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436766"/>
              </p:ext>
            </p:extLst>
          </p:nvPr>
        </p:nvGraphicFramePr>
        <p:xfrm>
          <a:off x="1066799" y="1828799"/>
          <a:ext cx="7315201" cy="3979066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2380203"/>
                <a:gridCol w="2467499"/>
                <a:gridCol w="2467499"/>
              </a:tblGrid>
              <a:tr h="757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Specifications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Pre-Project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Post-Project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69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No. of Heating Zones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9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Capacity of Furnace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8-10 </a:t>
                      </a:r>
                      <a:r>
                        <a:rPr lang="en-IN" sz="1400" dirty="0" err="1">
                          <a:effectLst/>
                        </a:rPr>
                        <a:t>Tph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18 </a:t>
                      </a:r>
                      <a:r>
                        <a:rPr lang="en-IN" sz="1400" dirty="0" err="1">
                          <a:effectLst/>
                        </a:rPr>
                        <a:t>Tph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299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Furnace Discharge Mechanism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Manual Type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Ejector Type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9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Furnace Effective Length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24.384 m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21.5 m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9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Effective / Inside Width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1.83 m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3.2 m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9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No. of Charging Rows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9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Burners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Plain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Swivel Type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9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Burner Quantity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9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Cooling Bed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Manual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Automated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299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Material Handling in Rolling Mill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Manual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Automatic (Through Drop </a:t>
                      </a:r>
                      <a:r>
                        <a:rPr lang="en-IN" sz="1400" dirty="0" err="1">
                          <a:effectLst/>
                        </a:rPr>
                        <a:t>Tilters</a:t>
                      </a:r>
                      <a:r>
                        <a:rPr lang="en-IN" sz="1400" dirty="0">
                          <a:effectLst/>
                        </a:rPr>
                        <a:t> and Tilting Table)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82000" cy="944562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/>
              <a:t>Impact of implementing UNDP/GEF Project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30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en-IN" dirty="0" smtClean="0"/>
              <a:t>Productivity</a:t>
            </a:r>
            <a:r>
              <a:rPr lang="en-IN" dirty="0"/>
              <a:t>: </a:t>
            </a:r>
            <a:r>
              <a:rPr lang="en-IN" dirty="0" smtClean="0"/>
              <a:t>69.26</a:t>
            </a:r>
            <a:r>
              <a:rPr lang="en-IN" dirty="0"/>
              <a:t>% rise in </a:t>
            </a:r>
            <a:r>
              <a:rPr lang="en-IN" dirty="0" smtClean="0"/>
              <a:t>productivity</a:t>
            </a:r>
          </a:p>
          <a:p>
            <a:pPr marL="109728" lvl="0" indent="0" algn="just">
              <a:buNone/>
            </a:pPr>
            <a:endParaRPr lang="en-US" dirty="0"/>
          </a:p>
          <a:p>
            <a:pPr lvl="0" algn="just"/>
            <a:r>
              <a:rPr lang="en-IN" dirty="0"/>
              <a:t>Specific Fuel Consumption: </a:t>
            </a:r>
            <a:r>
              <a:rPr lang="en-IN" dirty="0" smtClean="0"/>
              <a:t>46.28</a:t>
            </a:r>
            <a:r>
              <a:rPr lang="en-IN" dirty="0"/>
              <a:t>% </a:t>
            </a:r>
            <a:r>
              <a:rPr lang="en-IN" dirty="0" smtClean="0"/>
              <a:t>reduction in fuel consumption.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 smtClean="0"/>
              <a:t>Specific </a:t>
            </a:r>
            <a:r>
              <a:rPr lang="en-IN" dirty="0"/>
              <a:t>Energy </a:t>
            </a:r>
            <a:r>
              <a:rPr lang="en-IN" dirty="0" smtClean="0"/>
              <a:t>Consumption: Reduction </a:t>
            </a:r>
            <a:r>
              <a:rPr lang="en-IN" dirty="0"/>
              <a:t>of 29.86</a:t>
            </a:r>
            <a:r>
              <a:rPr lang="en-IN" dirty="0" smtClean="0"/>
              <a:t>% in energy consumption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 smtClean="0"/>
              <a:t>Mill </a:t>
            </a:r>
            <a:r>
              <a:rPr lang="en-IN" dirty="0"/>
              <a:t>Yield: </a:t>
            </a:r>
            <a:r>
              <a:rPr lang="en-IN" dirty="0" smtClean="0"/>
              <a:t>Improved from 95.41 </a:t>
            </a:r>
            <a:r>
              <a:rPr lang="en-IN" dirty="0"/>
              <a:t>% to 96.27</a:t>
            </a:r>
            <a:r>
              <a:rPr lang="en-IN" dirty="0" smtClean="0"/>
              <a:t>%.</a:t>
            </a:r>
          </a:p>
          <a:p>
            <a:pPr lvl="0" algn="just"/>
            <a:endParaRPr lang="en-IN" dirty="0"/>
          </a:p>
          <a:p>
            <a:pPr lvl="0" algn="just"/>
            <a:r>
              <a:rPr lang="en-IN" smtClean="0"/>
              <a:t>Burning </a:t>
            </a:r>
            <a:r>
              <a:rPr lang="en-IN" dirty="0"/>
              <a:t>Loss: </a:t>
            </a:r>
            <a:r>
              <a:rPr lang="en-IN" dirty="0" smtClean="0"/>
              <a:t>Reduced </a:t>
            </a:r>
            <a:r>
              <a:rPr lang="en-IN" dirty="0"/>
              <a:t>from 2% to 1.4% i.e. a reduction of 30</a:t>
            </a:r>
            <a:r>
              <a:rPr lang="en-IN" dirty="0" smtClean="0"/>
              <a:t>%.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 smtClean="0"/>
              <a:t>Mill </a:t>
            </a:r>
            <a:r>
              <a:rPr lang="en-IN" dirty="0"/>
              <a:t>Utilization: The average percentage mill utilization increased from </a:t>
            </a:r>
            <a:r>
              <a:rPr lang="en-IN" dirty="0" smtClean="0"/>
              <a:t>58.32% to 66.57%,- </a:t>
            </a:r>
            <a:r>
              <a:rPr lang="en-IN" dirty="0"/>
              <a:t>I</a:t>
            </a:r>
            <a:r>
              <a:rPr lang="en-IN" dirty="0" smtClean="0"/>
              <a:t>mprovement </a:t>
            </a:r>
            <a:r>
              <a:rPr lang="en-IN" dirty="0"/>
              <a:t>of about 14.14</a:t>
            </a:r>
            <a:r>
              <a:rPr lang="en-IN" dirty="0" smtClean="0"/>
              <a:t>%.</a:t>
            </a:r>
          </a:p>
          <a:p>
            <a:pPr marL="109728" lvl="0" indent="0" algn="just">
              <a:buNone/>
            </a:pPr>
            <a:endParaRPr lang="en-US" dirty="0"/>
          </a:p>
          <a:p>
            <a:pPr lvl="0" algn="just"/>
            <a:r>
              <a:rPr lang="en-IN" dirty="0"/>
              <a:t>GHG Emissions: The Sp. GHG Emissions (equivalent to tons of CO</a:t>
            </a:r>
            <a:r>
              <a:rPr lang="en-IN" baseline="-25000" dirty="0"/>
              <a:t>2</a:t>
            </a:r>
            <a:r>
              <a:rPr lang="en-IN" dirty="0"/>
              <a:t> per tonne of finished product) has reduced drastically by 58.24% in the unit.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Operational Impact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91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en-IN" dirty="0"/>
              <a:t>With increased production capacity, the unit is now operational for 20 hours a day instead of 12 hours with about 85 workers</a:t>
            </a:r>
            <a:r>
              <a:rPr lang="en-IN" dirty="0" smtClean="0"/>
              <a:t>.</a:t>
            </a:r>
          </a:p>
          <a:p>
            <a:pPr lvl="0" algn="just"/>
            <a:endParaRPr lang="en-US" dirty="0"/>
          </a:p>
          <a:p>
            <a:pPr lvl="0" algn="just"/>
            <a:r>
              <a:rPr lang="en-IN" dirty="0" smtClean="0"/>
              <a:t>Store </a:t>
            </a:r>
            <a:r>
              <a:rPr lang="en-IN" dirty="0"/>
              <a:t>management and raw material stock yard was completely revamped after 5 S and Lean Management Training</a:t>
            </a:r>
            <a:r>
              <a:rPr lang="en-IN" dirty="0" smtClean="0"/>
              <a:t>.</a:t>
            </a:r>
          </a:p>
          <a:p>
            <a:pPr lvl="0" algn="just"/>
            <a:endParaRPr lang="en-US" dirty="0"/>
          </a:p>
          <a:p>
            <a:pPr algn="just"/>
            <a:r>
              <a:rPr lang="en-IN" dirty="0"/>
              <a:t>Improved Quality of Products, enhanced productivity and </a:t>
            </a:r>
            <a:r>
              <a:rPr lang="en-IN" dirty="0" smtClean="0"/>
              <a:t>safety</a:t>
            </a:r>
          </a:p>
          <a:p>
            <a:pPr algn="just"/>
            <a:endParaRPr lang="en-IN" dirty="0"/>
          </a:p>
          <a:p>
            <a:pPr algn="just"/>
            <a:r>
              <a:rPr lang="en-IN" dirty="0" smtClean="0"/>
              <a:t>Reduction </a:t>
            </a:r>
            <a:r>
              <a:rPr lang="en-IN" dirty="0"/>
              <a:t>of 40% in the fuel cost</a:t>
            </a:r>
            <a:r>
              <a:rPr lang="en-IN" dirty="0" smtClean="0"/>
              <a:t>.</a:t>
            </a:r>
          </a:p>
          <a:p>
            <a:pPr algn="just"/>
            <a:endParaRPr lang="en-IN" dirty="0"/>
          </a:p>
          <a:p>
            <a:pPr algn="just"/>
            <a:r>
              <a:rPr lang="en-IN" dirty="0" smtClean="0"/>
              <a:t>Improved profit margins and bottom-line results </a:t>
            </a:r>
          </a:p>
          <a:p>
            <a:pPr algn="just"/>
            <a:endParaRPr lang="en-IN" dirty="0"/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20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Tech Machines</a:t>
            </a:r>
            <a:endParaRPr lang="en-US" dirty="0"/>
          </a:p>
        </p:txBody>
      </p:sp>
      <p:pic>
        <p:nvPicPr>
          <p:cNvPr id="1027" name="Picture 3" descr="C:\Users\Ranjeet\Desktop\MPK\Slide2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86704"/>
            <a:ext cx="3567452" cy="2570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Ranjeet\Desktop\MPK\Slide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400" y="1166884"/>
            <a:ext cx="35052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Ranjeet\Desktop\MPK\DSC_563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884" y="3962400"/>
            <a:ext cx="3911600" cy="2597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Ranjeet\Desktop\MPK\DSC_5719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015082"/>
            <a:ext cx="3832275" cy="2545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13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</TotalTime>
  <Words>421</Words>
  <Application>Microsoft Office PowerPoint</Application>
  <PresentationFormat>On-screen Show (4:3)</PresentationFormat>
  <Paragraphs>104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MPK Steel-Energy Efficient</vt:lpstr>
      <vt:lpstr>Introduction</vt:lpstr>
      <vt:lpstr>Challenges in Manufacturing Unit</vt:lpstr>
      <vt:lpstr>Cost of using Indigenous Technology</vt:lpstr>
      <vt:lpstr>Joining Hands with UNDP/GEF Project (Steel)</vt:lpstr>
      <vt:lpstr>Impact of implementing UNDP/GEF Project</vt:lpstr>
      <vt:lpstr>Operational Impact </vt:lpstr>
      <vt:lpstr>Business Impact</vt:lpstr>
      <vt:lpstr>New Tech Machines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MPK Steel</dc:title>
  <dc:creator>Ranjeet</dc:creator>
  <cp:lastModifiedBy>Ranjeet</cp:lastModifiedBy>
  <cp:revision>19</cp:revision>
  <dcterms:created xsi:type="dcterms:W3CDTF">2006-08-16T00:00:00Z</dcterms:created>
  <dcterms:modified xsi:type="dcterms:W3CDTF">2012-03-18T19:58:54Z</dcterms:modified>
</cp:coreProperties>
</file>