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9" r:id="rId2"/>
    <p:sldId id="261" r:id="rId3"/>
    <p:sldId id="260" r:id="rId4"/>
    <p:sldId id="258" r:id="rId5"/>
    <p:sldId id="270" r:id="rId6"/>
    <p:sldId id="269" r:id="rId7"/>
    <p:sldId id="271" r:id="rId8"/>
    <p:sldId id="266" r:id="rId9"/>
    <p:sldId id="267" r:id="rId10"/>
    <p:sldId id="26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12C07-6B05-42FB-A404-14D78205B952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20669-1DE2-48BB-84BA-B67C0D046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45994-6BB6-4247-8FC2-10B28C0E90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45994-6BB6-4247-8FC2-10B28C0E90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F4142-146C-45DC-8B50-7D834CAF4C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b.cgpl.iisc.ernet.in/Atl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480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>
                <a:solidFill>
                  <a:srgbClr val="003300"/>
                </a:solidFill>
                <a:latin typeface="Clarendon Condensed" pitchFamily="18" charset="0"/>
              </a:rPr>
              <a:t> </a:t>
            </a:r>
            <a:br>
              <a:rPr lang="en-US" sz="3100" b="1" dirty="0" smtClean="0">
                <a:solidFill>
                  <a:srgbClr val="003300"/>
                </a:solidFill>
                <a:latin typeface="Clarendon Condensed" pitchFamily="18" charset="0"/>
              </a:rPr>
            </a:br>
            <a:r>
              <a:rPr lang="en-US" sz="3100" b="1" smtClean="0">
                <a:solidFill>
                  <a:srgbClr val="003300"/>
                </a:solidFill>
                <a:latin typeface="Clarendon Condensed" pitchFamily="18" charset="0"/>
              </a:rPr>
              <a:t/>
            </a:r>
            <a:br>
              <a:rPr lang="en-US" sz="3100" b="1" smtClean="0">
                <a:solidFill>
                  <a:srgbClr val="003300"/>
                </a:solidFill>
                <a:latin typeface="Clarendon Condensed" pitchFamily="18" charset="0"/>
              </a:rPr>
            </a:br>
            <a:r>
              <a:rPr lang="en-US" sz="4000" b="1" smtClean="0">
                <a:solidFill>
                  <a:srgbClr val="003300"/>
                </a:solidFill>
                <a:latin typeface="Clarendon Condensed" pitchFamily="18" charset="0"/>
              </a:rPr>
              <a:t>Biomass </a:t>
            </a:r>
            <a:r>
              <a:rPr lang="en-US" sz="4000" b="1" dirty="0" smtClean="0">
                <a:solidFill>
                  <a:srgbClr val="003300"/>
                </a:solidFill>
                <a:latin typeface="Clarendon Condensed" pitchFamily="18" charset="0"/>
              </a:rPr>
              <a:t>Power in India – An Overview</a:t>
            </a:r>
            <a:r>
              <a:rPr lang="en-US" sz="2400" dirty="0" smtClean="0">
                <a:solidFill>
                  <a:srgbClr val="003300"/>
                </a:solidFill>
              </a:rPr>
              <a:t/>
            </a:r>
            <a:br>
              <a:rPr lang="en-US" sz="2400" dirty="0" smtClean="0">
                <a:solidFill>
                  <a:srgbClr val="003300"/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400" b="1" i="1" dirty="0" smtClean="0">
                <a:solidFill>
                  <a:srgbClr val="003300"/>
                </a:solidFill>
                <a:latin typeface="Cambria" pitchFamily="18" charset="0"/>
              </a:rPr>
              <a:t>by </a:t>
            </a:r>
            <a:br>
              <a:rPr lang="en-US" sz="2400" b="1" i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en-US" sz="2400" b="1" i="1" dirty="0" smtClean="0">
                <a:solidFill>
                  <a:srgbClr val="003300"/>
                </a:solidFill>
                <a:latin typeface="Cambria" pitchFamily="18" charset="0"/>
              </a:rPr>
              <a:t/>
            </a:r>
            <a:br>
              <a:rPr lang="en-US" sz="2400" b="1" i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en-US" sz="2800" b="1" dirty="0" smtClean="0">
                <a:solidFill>
                  <a:srgbClr val="003300"/>
                </a:solidFill>
                <a:latin typeface="Cambria" pitchFamily="18" charset="0"/>
              </a:rPr>
              <a:t>VK JAIN</a:t>
            </a:r>
            <a:r>
              <a:rPr lang="en-US" sz="2400" b="1" dirty="0" smtClean="0">
                <a:solidFill>
                  <a:srgbClr val="003300"/>
                </a:solidFill>
                <a:latin typeface="Cambria" pitchFamily="18" charset="0"/>
              </a:rPr>
              <a:t/>
            </a:r>
            <a:br>
              <a:rPr lang="en-US" sz="24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en-US" sz="2400" b="1" dirty="0" smtClean="0">
                <a:solidFill>
                  <a:srgbClr val="003300"/>
                </a:solidFill>
                <a:latin typeface="Cambria" pitchFamily="18" charset="0"/>
              </a:rPr>
              <a:t>Director &amp; NPC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Ministry of New &amp; Renewable Energy</a:t>
            </a:r>
            <a:b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B- 14, CGO Complex, </a:t>
            </a: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Lodhi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Road</a:t>
            </a:r>
            <a:b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New Delhi  -110003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690" r="1972"/>
          <a:stretch>
            <a:fillRect/>
          </a:stretch>
        </p:blipFill>
        <p:spPr bwMode="auto">
          <a:xfrm>
            <a:off x="609600" y="393700"/>
            <a:ext cx="3600450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>
          <a:blip r:embed="rId3"/>
          <a:srcRect t="5607" b="6557"/>
          <a:stretch>
            <a:fillRect/>
          </a:stretch>
        </p:blipFill>
        <p:spPr bwMode="auto">
          <a:xfrm>
            <a:off x="4495800" y="393700"/>
            <a:ext cx="3744913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rcRect r="3096" b="3227"/>
          <a:stretch>
            <a:fillRect/>
          </a:stretch>
        </p:blipFill>
        <p:spPr bwMode="auto">
          <a:xfrm>
            <a:off x="609600" y="4097338"/>
            <a:ext cx="385127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724400" y="4097338"/>
            <a:ext cx="3500438" cy="260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2338582" y="2345188"/>
            <a:ext cx="3300218" cy="2657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638800" y="3276600"/>
            <a:ext cx="33528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1.2 MW Grid Connected Biomass Power Project at M/s   </a:t>
            </a:r>
            <a:r>
              <a:rPr lang="en-US" sz="1200" b="1" dirty="0" err="1">
                <a:solidFill>
                  <a:srgbClr val="C00000"/>
                </a:solidFill>
                <a:latin typeface="Cambria" pitchFamily="18" charset="0"/>
              </a:rPr>
              <a:t>Ankur</a:t>
            </a:r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 Scientific Energy Technologies, </a:t>
            </a:r>
            <a:r>
              <a:rPr lang="en-US" sz="1200" b="1" dirty="0" err="1">
                <a:solidFill>
                  <a:srgbClr val="C00000"/>
                </a:solidFill>
                <a:latin typeface="Cambria" pitchFamily="18" charset="0"/>
              </a:rPr>
              <a:t>Sankheda</a:t>
            </a:r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1200" b="1" dirty="0" err="1">
                <a:solidFill>
                  <a:srgbClr val="C00000"/>
                </a:solidFill>
                <a:latin typeface="Cambria" pitchFamily="18" charset="0"/>
              </a:rPr>
              <a:t>Vadodara</a:t>
            </a:r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, Gujarat </a:t>
            </a:r>
            <a:endParaRPr lang="en-US" sz="1200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819400"/>
            <a:ext cx="5257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larendon" pitchFamily="18" charset="0"/>
              </a:rPr>
              <a:t>Thank You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larendo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Deployment of Renewable Power in the India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7924800" cy="4114800"/>
          </a:xfrm>
        </p:spPr>
        <p:txBody>
          <a:bodyPr>
            <a:normAutofit/>
          </a:bodyPr>
          <a:lstStyle/>
          <a:p>
            <a:pPr marL="633413" lvl="1" indent="-633413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MNRE – the Nodal Ministry of Govt. of India responsible for Development, Deployment and Promotion of Renewable Energy in the country.</a:t>
            </a:r>
          </a:p>
          <a:p>
            <a:pPr marL="633413" lvl="1" indent="-633413" algn="just"/>
            <a:endParaRPr lang="en-US" sz="20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633413" lvl="1" indent="-633413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Total Installed Capacity of Power Generation -   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1,86,654 MW</a:t>
            </a:r>
          </a:p>
          <a:p>
            <a:pPr marL="633413" lvl="1" indent="-633413" algn="just"/>
            <a:endParaRPr lang="en-US" sz="20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633413" lvl="1" indent="-633413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RE based Power  as on 31</a:t>
            </a:r>
            <a:r>
              <a:rPr lang="en-US" sz="2000" b="1" baseline="30000" dirty="0" smtClean="0">
                <a:solidFill>
                  <a:srgbClr val="003300"/>
                </a:solidFill>
                <a:latin typeface="Cambria" pitchFamily="18" charset="0"/>
              </a:rPr>
              <a:t>st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 Jan 2012 	       -    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23,130 MW </a:t>
            </a:r>
          </a:p>
          <a:p>
            <a:pPr marL="633413" lvl="1" indent="-633413" algn="just"/>
            <a:endParaRPr lang="en-US" sz="20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633413" lvl="1" indent="-633413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Contribution of RE Power 			       -     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over 12%</a:t>
            </a:r>
          </a:p>
          <a:p>
            <a:pPr marL="633413" lvl="1" indent="-633413" algn="just"/>
            <a:endParaRPr lang="en-US" sz="2000" b="1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6858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Potential of Biomass Power in India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4953000"/>
          </a:xfrm>
        </p:spPr>
        <p:txBody>
          <a:bodyPr rtlCol="0">
            <a:normAutofit fontScale="92500" lnSpcReduction="10000"/>
          </a:bodyPr>
          <a:lstStyle/>
          <a:p>
            <a:pPr marL="6350" lvl="1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1489075" lvl="1" indent="-148272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Biomass – </a:t>
            </a:r>
            <a:r>
              <a:rPr lang="en-US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Renewable in Nature, Carbon Neutral and has the Potential to provide Large Productive Employment in Rural Areas. </a:t>
            </a:r>
          </a:p>
          <a:p>
            <a:pPr marL="6350" lvl="1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6350" lvl="1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Potential</a:t>
            </a:r>
          </a:p>
          <a:p>
            <a:pPr marL="6350" lvl="1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Estimated Production of Crop	       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  -       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540 MT / yr</a:t>
            </a: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      Agro industrial  &amp; Forest Residues</a:t>
            </a: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Estimated Surplus Availability 	       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   -      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120-150 MT / yr</a:t>
            </a: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Power Generation Potential	       	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          -      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16000 MW</a:t>
            </a: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Cogeneration in Sugar Mills	        	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          -        5000 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MW</a:t>
            </a: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003300"/>
              </a:solidFill>
              <a:latin typeface="Cambria" pitchFamily="18" charset="0"/>
              <a:cs typeface="Times New Roman" pitchFamily="18" charset="0"/>
            </a:endParaRPr>
          </a:p>
          <a:p>
            <a:pPr marL="176213" lvl="1" indent="-1588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Developed  Biomass Resource Atlas based on Field Survey and Remote Sensing Data and is available on  </a:t>
            </a:r>
            <a:r>
              <a:rPr lang="en-US" sz="2200" b="1" u="sng" dirty="0" smtClean="0">
                <a:solidFill>
                  <a:srgbClr val="C00000"/>
                </a:solidFill>
                <a:latin typeface="Cambria" pitchFamily="18" charset="0"/>
                <a:hlinkClick r:id="rId3"/>
              </a:rPr>
              <a:t>http://lab.cgpl.iisc.ernet.in/Atlas</a:t>
            </a:r>
            <a:endParaRPr lang="en-US" sz="22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3300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  <a:p>
            <a:pPr marL="177800" lvl="1" indent="-3175" algn="just" eaLnBrk="1" fontAlgn="auto" hangingPunct="1">
              <a:spcAft>
                <a:spcPts val="0"/>
              </a:spcAft>
              <a:defRPr/>
            </a:pPr>
            <a:endParaRPr lang="en-US" sz="2200" b="1" dirty="0" smtClean="0">
              <a:solidFill>
                <a:srgbClr val="006600"/>
              </a:solidFill>
              <a:latin typeface="Cambria" pitchFamily="18" charset="0"/>
              <a:cs typeface="Times New Roman" pitchFamily="18" charset="0"/>
            </a:endParaRPr>
          </a:p>
          <a:p>
            <a:pPr marL="177800" lvl="1" indent="-3175" algn="just" eaLnBrk="1" fontAlgn="auto" hangingPunct="1">
              <a:spcAft>
                <a:spcPts val="0"/>
              </a:spcAft>
              <a:defRPr/>
            </a:pPr>
            <a:endParaRPr lang="en-US" sz="2200" b="1" dirty="0" smtClean="0">
              <a:solidFill>
                <a:srgbClr val="006600"/>
              </a:solidFill>
              <a:latin typeface="Cambria" pitchFamily="18" charset="0"/>
              <a:cs typeface="Times New Roman" pitchFamily="18" charset="0"/>
            </a:endParaRPr>
          </a:p>
          <a:p>
            <a:pPr marL="177800" lvl="1" indent="-3175" algn="just"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Programmes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for Promotion of Biomass Power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620000" cy="4648200"/>
          </a:xfrm>
        </p:spPr>
        <p:txBody>
          <a:bodyPr>
            <a:normAutofit lnSpcReduction="10000"/>
          </a:bodyPr>
          <a:lstStyle/>
          <a:p>
            <a:pPr lvl="1" indent="-4572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National </a:t>
            </a:r>
            <a:r>
              <a:rPr lang="en-US" sz="2000" b="1" dirty="0" err="1" smtClean="0">
                <a:solidFill>
                  <a:srgbClr val="C00000"/>
                </a:solidFill>
                <a:latin typeface="Cambria" pitchFamily="18" charset="0"/>
              </a:rPr>
              <a:t>Programme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on Grid Interactive Biomass Power and Bagasse Cogeneration</a:t>
            </a:r>
          </a:p>
          <a:p>
            <a:pPr lvl="1" algn="just"/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Promote setting up of Biomass Power / Bagasse Cogeneration  Projects by IIPs, Private / Cooperative / Public Sector Companies.</a:t>
            </a:r>
          </a:p>
          <a:p>
            <a:pPr lvl="1" algn="just"/>
            <a:endParaRPr lang="en-US" sz="20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1" indent="-4572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National </a:t>
            </a:r>
            <a:r>
              <a:rPr lang="en-US" sz="2000" b="1" dirty="0" err="1" smtClean="0">
                <a:solidFill>
                  <a:srgbClr val="C00000"/>
                </a:solidFill>
                <a:latin typeface="Cambria" pitchFamily="18" charset="0"/>
              </a:rPr>
              <a:t>Programme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based on Biomass </a:t>
            </a:r>
            <a:r>
              <a:rPr lang="en-US" sz="2000" b="1" dirty="0" err="1" smtClean="0">
                <a:solidFill>
                  <a:srgbClr val="C00000"/>
                </a:solidFill>
                <a:latin typeface="Cambria" pitchFamily="18" charset="0"/>
              </a:rPr>
              <a:t>Gasifier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marL="749300" lvl="1" indent="-292100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1800" b="1" dirty="0" err="1" smtClean="0">
                <a:solidFill>
                  <a:srgbClr val="003300"/>
                </a:solidFill>
                <a:latin typeface="Cambria" pitchFamily="18" charset="0"/>
              </a:rPr>
              <a:t>Gasifier</a:t>
            </a: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 based </a:t>
            </a:r>
            <a:r>
              <a:rPr lang="en-US" sz="1800" b="1" dirty="0" err="1" smtClean="0">
                <a:solidFill>
                  <a:srgbClr val="003300"/>
                </a:solidFill>
                <a:latin typeface="Cambria" pitchFamily="18" charset="0"/>
              </a:rPr>
              <a:t>programme</a:t>
            </a: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 for off-grid / distributed power for Rural Areas</a:t>
            </a:r>
            <a:endParaRPr lang="en-US" sz="20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749300" lvl="2" indent="-292100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Biomass </a:t>
            </a:r>
            <a:r>
              <a:rPr lang="en-US" sz="1800" b="1" dirty="0" err="1" smtClean="0">
                <a:solidFill>
                  <a:srgbClr val="003300"/>
                </a:solidFill>
                <a:latin typeface="Cambria" pitchFamily="18" charset="0"/>
              </a:rPr>
              <a:t>gasifier</a:t>
            </a: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 based captive power generation in Rice Mills </a:t>
            </a:r>
          </a:p>
          <a:p>
            <a:pPr marL="749300" lvl="2" indent="-292100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Biomass </a:t>
            </a:r>
            <a:r>
              <a:rPr lang="en-US" sz="1800" b="1" dirty="0" err="1" smtClean="0">
                <a:solidFill>
                  <a:srgbClr val="003300"/>
                </a:solidFill>
                <a:latin typeface="Cambria" pitchFamily="18" charset="0"/>
              </a:rPr>
              <a:t>Gasifier</a:t>
            </a: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 based Grid Connected Power </a:t>
            </a:r>
            <a:r>
              <a:rPr lang="en-US" sz="1800" b="1" dirty="0" err="1" smtClean="0">
                <a:solidFill>
                  <a:srgbClr val="003300"/>
                </a:solidFill>
                <a:latin typeface="Cambria" pitchFamily="18" charset="0"/>
              </a:rPr>
              <a:t>Programme</a:t>
            </a:r>
            <a:r>
              <a:rPr lang="en-US" sz="1800" b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</a:p>
          <a:p>
            <a:pPr marL="749300" lvl="2" indent="-292100" algn="just">
              <a:tabLst>
                <a:tab pos="515938" algn="l"/>
              </a:tabLst>
            </a:pPr>
            <a:endParaRPr lang="en-US" sz="1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1" indent="-4572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National </a:t>
            </a:r>
            <a:r>
              <a:rPr lang="en-US" sz="2000" b="1" dirty="0" err="1" smtClean="0">
                <a:solidFill>
                  <a:srgbClr val="C00000"/>
                </a:solidFill>
                <a:latin typeface="Cambria" pitchFamily="18" charset="0"/>
              </a:rPr>
              <a:t>Programme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on Biomass Energy and Cogeneration (Non Bagasse) in Industry</a:t>
            </a:r>
          </a:p>
          <a:p>
            <a:pPr lvl="1" indent="-457200" algn="just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	</a:t>
            </a:r>
            <a:endParaRPr lang="en-US" sz="20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Financial and Fiscal Incentives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6021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6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Central Financial Assistance  </a:t>
            </a:r>
          </a:p>
          <a:p>
            <a:pPr algn="just">
              <a:buNone/>
            </a:pPr>
            <a:r>
              <a:rPr lang="en-US" sz="6200" dirty="0" smtClean="0">
                <a:latin typeface="Cambria" pitchFamily="18" charset="0"/>
              </a:rPr>
              <a:t>	</a:t>
            </a:r>
          </a:p>
          <a:p>
            <a:pPr marL="457200" indent="-165100" algn="just"/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Capital </a:t>
            </a: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Subsidy for setting up projects based on Biomass for generation    of Power / Energy which generally varies from 5 -25 % of the project </a:t>
            </a: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cost</a:t>
            </a:r>
            <a:endParaRPr lang="en-US" sz="72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457200" indent="-165100" algn="just">
              <a:buNone/>
            </a:pPr>
            <a:endParaRPr lang="en-US" sz="72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520700" indent="-228600" algn="just">
              <a:tabLst>
                <a:tab pos="571500" algn="l"/>
              </a:tabLst>
            </a:pP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Awareness </a:t>
            </a: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Creation, Capacity Building, Publication of Newsletters, Resource  Assessment, Technology Validation and Performance Monitoring and Evaluation</a:t>
            </a: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.</a:t>
            </a:r>
          </a:p>
          <a:p>
            <a:pPr marL="520700" indent="-228600" algn="just">
              <a:buNone/>
              <a:tabLst>
                <a:tab pos="571500" algn="l"/>
              </a:tabLst>
            </a:pPr>
            <a:endParaRPr lang="en-US" sz="72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	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Fiscal 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Incentives </a:t>
            </a:r>
          </a:p>
          <a:p>
            <a:pPr lvl="0" algn="just">
              <a:buNone/>
            </a:pPr>
            <a:r>
              <a:rPr lang="en-US" sz="3800" dirty="0" smtClean="0">
                <a:latin typeface="Cambria" pitchFamily="18" charset="0"/>
              </a:rPr>
              <a:t>	</a:t>
            </a:r>
          </a:p>
          <a:p>
            <a:pPr marL="520700" indent="-228600" algn="just">
              <a:tabLst>
                <a:tab pos="520700" algn="l"/>
              </a:tabLst>
            </a:pP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Preferential Tariff announced by the state SERC’s.</a:t>
            </a:r>
          </a:p>
          <a:p>
            <a:pPr marL="520700" lvl="0" indent="-228600" algn="just">
              <a:buNone/>
              <a:tabLst>
                <a:tab pos="520700" algn="l"/>
              </a:tabLst>
            </a:pPr>
            <a:endParaRPr lang="en-US" sz="72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520700" lvl="0" indent="-228600" algn="just">
              <a:tabLst>
                <a:tab pos="520700" algn="l"/>
              </a:tabLst>
            </a:pP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Accelerated </a:t>
            </a:r>
            <a:r>
              <a:rPr lang="en-US" sz="7200" dirty="0" smtClean="0">
                <a:solidFill>
                  <a:srgbClr val="003300"/>
                </a:solidFill>
                <a:latin typeface="Cambria" pitchFamily="18" charset="0"/>
              </a:rPr>
              <a:t>depreciation, concessional custom duty, excise duty exemption, tax exemption, income tax exemption on projects for power generation for 10 years and electricity duty exemption.</a:t>
            </a:r>
          </a:p>
          <a:p>
            <a:pPr lvl="0" algn="just">
              <a:buNone/>
            </a:pPr>
            <a:endParaRPr lang="en-US" sz="3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 indent="-50800" algn="just">
              <a:buNone/>
              <a:tabLst>
                <a:tab pos="520700" algn="l"/>
              </a:tabLst>
            </a:pPr>
            <a:endParaRPr lang="en-US" sz="3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 indent="-50800" algn="just">
              <a:tabLst>
                <a:tab pos="520700" algn="l"/>
              </a:tabLst>
            </a:pPr>
            <a:endParaRPr lang="en-US" sz="3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 indent="-50800" algn="just">
              <a:tabLst>
                <a:tab pos="520700" algn="l"/>
              </a:tabLst>
            </a:pPr>
            <a:endParaRPr lang="en-US" sz="3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 algn="just">
              <a:buNone/>
            </a:pPr>
            <a:endParaRPr lang="en-US" sz="26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Cambria" pitchFamily="18" charset="0"/>
              </a:rPr>
              <a:t>	</a:t>
            </a:r>
            <a:endParaRPr lang="en-US" sz="2400" dirty="0" smtClean="0"/>
          </a:p>
          <a:p>
            <a:pPr lvl="0" algn="just">
              <a:buNone/>
            </a:pPr>
            <a:endParaRPr lang="en-US" sz="24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 algn="just">
              <a:buNone/>
            </a:pPr>
            <a:endParaRPr lang="en-US" sz="24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algn="just">
              <a:buNone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6858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Status of Biomass Power in India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153400" cy="4953000"/>
          </a:xfrm>
        </p:spPr>
        <p:txBody>
          <a:bodyPr rtlCol="0">
            <a:normAutofit fontScale="70000" lnSpcReduction="20000"/>
          </a:bodyPr>
          <a:lstStyle/>
          <a:p>
            <a:pPr marL="508000" lvl="1" indent="-508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Achievements  as on 31</a:t>
            </a:r>
            <a:r>
              <a:rPr lang="en-US" sz="2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st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January 2012</a:t>
            </a:r>
          </a:p>
          <a:p>
            <a:pPr marL="508000" lvl="1" indent="-508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177800" lvl="1" indent="-31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Biomass Power			-	 1142 MW</a:t>
            </a:r>
          </a:p>
          <a:p>
            <a:pPr marL="177800" lvl="1" indent="-31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Bagasse Cogeneration          	-   	 1952 MW</a:t>
            </a:r>
          </a:p>
          <a:p>
            <a:pPr marL="177800" lvl="1" indent="-31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Non-Bagasse Cogeneration	-	    347 MW</a:t>
            </a:r>
          </a:p>
          <a:p>
            <a:pPr marL="177800" lvl="1" indent="-31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Biomass </a:t>
            </a:r>
            <a:r>
              <a:rPr lang="en-US" sz="2600" dirty="0" err="1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Gasifier</a:t>
            </a: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			-	</a:t>
            </a:r>
            <a:r>
              <a:rPr lang="en-US" sz="2600" u="sng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    152 MW</a:t>
            </a:r>
          </a:p>
          <a:p>
            <a:pPr marL="177800" lvl="1" indent="-3175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Total					3593 MW</a:t>
            </a:r>
          </a:p>
          <a:p>
            <a:pPr marL="177800" lvl="1" indent="-3175" algn="just">
              <a:defRPr/>
            </a:pPr>
            <a:endParaRPr lang="en-US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177800" lvl="1" indent="-177800" algn="just">
              <a:defRPr/>
            </a:pP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Major Barriers Impending Accelerated Deployment</a:t>
            </a:r>
          </a:p>
          <a:p>
            <a:pPr marL="177800" lvl="1" indent="-3175" algn="just">
              <a:defRPr/>
            </a:pPr>
            <a:endParaRPr lang="en-US" sz="2600" b="1" dirty="0" smtClean="0">
              <a:solidFill>
                <a:srgbClr val="006600"/>
              </a:solidFill>
              <a:latin typeface="Cambria" pitchFamily="18" charset="0"/>
              <a:cs typeface="Times New Roman" pitchFamily="18" charset="0"/>
            </a:endParaRP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Inadequate Site Specific Information on Biomass Availability.</a:t>
            </a: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Existence of Non-Formal Biomass Market and Trading.</a:t>
            </a: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Problems associated with Management of Collection, Transportation, Processing and Storage of Biomass.</a:t>
            </a: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Non - Versatility of Boilers to simultaneously take a variety of Biomass  and cost effective sub MW systems.</a:t>
            </a: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Availability of Finances.</a:t>
            </a: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Existence of Conducive Policy and Regulatory Framework</a:t>
            </a:r>
          </a:p>
          <a:p>
            <a:pPr lvl="1" indent="-280988"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600" b="1" dirty="0" smtClean="0">
              <a:solidFill>
                <a:srgbClr val="006600"/>
              </a:solidFill>
              <a:latin typeface="Cambria" pitchFamily="18" charset="0"/>
              <a:cs typeface="Times New Roman" pitchFamily="18" charset="0"/>
            </a:endParaRPr>
          </a:p>
          <a:p>
            <a:pPr marL="177800" lvl="1" indent="-3175" algn="just"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0" lvl="1" indent="-333375" algn="just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48600" cy="914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UNDP /GEF Project on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“Removal of Barriers to Biomass Power  Generation in India</a:t>
            </a: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”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5562600"/>
          </a:xfrm>
        </p:spPr>
        <p:txBody>
          <a:bodyPr rtlCol="0">
            <a:norm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Project Components </a:t>
            </a:r>
          </a:p>
          <a:p>
            <a:pPr>
              <a:spcBef>
                <a:spcPts val="0"/>
              </a:spcBef>
              <a:defRPr/>
            </a:pPr>
            <a:endParaRPr lang="en-US" sz="20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Identification of Barriers for Large Scale Deployment of Biomass Power through Technical Assistance.</a:t>
            </a:r>
          </a:p>
          <a:p>
            <a:pPr marL="508000" lvl="1" indent="-333375" algn="just">
              <a:spcBef>
                <a:spcPts val="0"/>
              </a:spcBef>
              <a:defRPr/>
            </a:pPr>
            <a:endParaRPr lang="en-US" sz="2000" b="1" dirty="0" smtClean="0">
              <a:solidFill>
                <a:srgbClr val="003300"/>
              </a:solidFill>
              <a:latin typeface="Cambria" pitchFamily="18" charset="0"/>
              <a:cs typeface="Times New Roman" pitchFamily="18" charset="0"/>
            </a:endParaRPr>
          </a:p>
          <a:p>
            <a:pPr marL="508000" lvl="1" indent="-333375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Setting up of MIPs to act as the Best Practices for faster Replication of Biomass Power in the Country.</a:t>
            </a:r>
          </a:p>
          <a:p>
            <a:pPr indent="-228600" algn="just">
              <a:defRPr/>
            </a:pPr>
            <a:endParaRPr lang="en-US" sz="24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indent="-228600" algn="just"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Investment Projects (MIPs)</a:t>
            </a:r>
          </a:p>
          <a:p>
            <a:pPr indent="-228600" algn="just">
              <a:defRPr/>
            </a:pPr>
            <a:endParaRPr lang="en-US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indent="-228600" algn="just"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ambria" pitchFamily="18" charset="0"/>
              </a:rPr>
              <a:t>Supporting Implementation of different type of MIPs to address removal of barriers related to Technology, Sizing and Sustainability.</a:t>
            </a:r>
            <a:endParaRPr lang="en-US" sz="2000" b="1" dirty="0" smtClean="0">
              <a:solidFill>
                <a:srgbClr val="003300"/>
              </a:solidFill>
              <a:latin typeface="Cambria" pitchFamily="18" charset="0"/>
              <a:cs typeface="Times New Roman" pitchFamily="18" charset="0"/>
            </a:endParaRPr>
          </a:p>
          <a:p>
            <a:pPr lvl="1" indent="-176213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1414D8"/>
              </a:buClr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_bild_mobilechipper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425" y="787400"/>
            <a:ext cx="3686175" cy="24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_439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787400"/>
            <a:ext cx="3662363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/>
          <a:srcRect l="11125" t="10645" r="1583" b="20151"/>
          <a:stretch>
            <a:fillRect/>
          </a:stretch>
        </p:blipFill>
        <p:spPr bwMode="auto">
          <a:xfrm>
            <a:off x="609600" y="3530600"/>
            <a:ext cx="3679825" cy="259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5"/>
          <a:srcRect t="5124" b="13522"/>
          <a:stretch>
            <a:fillRect/>
          </a:stretch>
        </p:blipFill>
        <p:spPr bwMode="auto">
          <a:xfrm>
            <a:off x="4670425" y="3530600"/>
            <a:ext cx="3663950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47800" y="6324600"/>
            <a:ext cx="6235700" cy="276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200" b="1" dirty="0"/>
              <a:t> Infrastructure for Fuel Supply Linkages at M/s </a:t>
            </a:r>
            <a:r>
              <a:rPr lang="en-US" sz="1200" b="1" dirty="0" err="1"/>
              <a:t>Malwa</a:t>
            </a:r>
            <a:r>
              <a:rPr lang="en-US" sz="1200" b="1" dirty="0"/>
              <a:t> Power, </a:t>
            </a:r>
            <a:r>
              <a:rPr lang="en-US" sz="1200" b="1" dirty="0" err="1"/>
              <a:t>Muktsar</a:t>
            </a:r>
            <a:r>
              <a:rPr lang="en-US" sz="1200" b="1" dirty="0"/>
              <a:t>, Punjab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503613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3498850" cy="262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67200"/>
            <a:ext cx="3490913" cy="240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267200"/>
            <a:ext cx="344011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895600"/>
            <a:ext cx="313626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562600" y="3352800"/>
            <a:ext cx="28194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n-US" sz="1100" b="1" dirty="0"/>
              <a:t>Fuel Supply Linkages at Cogeneration Plant at M/s SSK </a:t>
            </a:r>
            <a:r>
              <a:rPr lang="en-US" sz="1100" b="1" dirty="0" err="1"/>
              <a:t>Pandurang</a:t>
            </a:r>
            <a:r>
              <a:rPr lang="en-US" sz="1100" b="1" dirty="0"/>
              <a:t>, utilizing Sugar Cane Trash</a:t>
            </a:r>
            <a:r>
              <a:rPr lang="en-US" sz="1100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304</Words>
  <Application>Microsoft Office PowerPoint</Application>
  <PresentationFormat>On-screen Show (4:3)</PresentationFormat>
  <Paragraphs>100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Biomass Power in India – An Overview    by   VK JAIN Director &amp; NPC Ministry of New &amp; Renewable Energy B- 14, CGO Complex, Lodhi Road  New Delhi  -110003   </vt:lpstr>
      <vt:lpstr>Deployment of Renewable Power in the India </vt:lpstr>
      <vt:lpstr>Potential of Biomass Power in India</vt:lpstr>
      <vt:lpstr>Programmes for Promotion of Biomass Power</vt:lpstr>
      <vt:lpstr>Financial and Fiscal Incentives </vt:lpstr>
      <vt:lpstr>Status of Biomass Power in India</vt:lpstr>
      <vt:lpstr>UNDP /GEF Project on  “Removal of Barriers to Biomass Power  Generation in India”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UNDP- GEF Project on “Removal of Barriers to Biomass Power     Generation in India”     4th Meeting of Project Steering Committee   13th   February, 2012    </dc:title>
  <dc:creator/>
  <cp:lastModifiedBy>hp</cp:lastModifiedBy>
  <cp:revision>35</cp:revision>
  <dcterms:created xsi:type="dcterms:W3CDTF">2006-08-16T00:00:00Z</dcterms:created>
  <dcterms:modified xsi:type="dcterms:W3CDTF">2012-03-16T13:11:22Z</dcterms:modified>
</cp:coreProperties>
</file>