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1" r:id="rId4"/>
    <p:sldId id="263" r:id="rId5"/>
    <p:sldId id="259" r:id="rId6"/>
    <p:sldId id="282" r:id="rId7"/>
    <p:sldId id="283" r:id="rId8"/>
    <p:sldId id="296" r:id="rId9"/>
    <p:sldId id="278" r:id="rId10"/>
    <p:sldId id="290" r:id="rId11"/>
    <p:sldId id="288" r:id="rId12"/>
    <p:sldId id="284" r:id="rId13"/>
    <p:sldId id="285" r:id="rId14"/>
    <p:sldId id="286" r:id="rId15"/>
    <p:sldId id="291" r:id="rId16"/>
    <p:sldId id="292" r:id="rId17"/>
    <p:sldId id="287" r:id="rId18"/>
    <p:sldId id="297" r:id="rId19"/>
    <p:sldId id="298" r:id="rId20"/>
    <p:sldId id="299" r:id="rId21"/>
    <p:sldId id="295" r:id="rId22"/>
    <p:sldId id="26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100" d="100"/>
          <a:sy n="100" d="100"/>
        </p:scale>
        <p:origin x="-2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0782C5-8F26-46C0-9C68-28C31562405F}" type="datetimeFigureOut">
              <a:rPr lang="en-US" smtClean="0"/>
              <a:pPr/>
              <a:t>3/18/2012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AD0D20-3EA0-43EB-963E-D029C79E887E}" type="slidenum">
              <a:rPr lang="en-US" smtClean="0"/>
              <a:pPr/>
              <a:t>‹#›</a:t>
            </a:fld>
            <a:endParaRPr lang="en-US" dirty="0"/>
          </a:p>
        </p:txBody>
      </p:sp>
    </p:spTree>
  </p:cSld>
  <p:clrMapOvr>
    <a:masterClrMapping/>
  </p:clrMapOvr>
  <p:transition>
    <p:wedge/>
    <p:sndAc>
      <p:stSnd>
        <p:snd r:embed="rId1" name="arrow.wav"/>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0782C5-8F26-46C0-9C68-28C31562405F}" type="datetimeFigureOut">
              <a:rPr lang="en-US" smtClean="0"/>
              <a:pPr/>
              <a:t>3/18/2012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AD0D20-3EA0-43EB-963E-D029C79E887E}" type="slidenum">
              <a:rPr lang="en-US" smtClean="0"/>
              <a:pPr/>
              <a:t>‹#›</a:t>
            </a:fld>
            <a:endParaRPr lang="en-US" dirty="0"/>
          </a:p>
        </p:txBody>
      </p:sp>
    </p:spTree>
  </p:cSld>
  <p:clrMapOvr>
    <a:masterClrMapping/>
  </p:clrMapOvr>
  <p:transition>
    <p:wedge/>
    <p:sndAc>
      <p:stSnd>
        <p:snd r:embed="rId1" name="arrow.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0782C5-8F26-46C0-9C68-28C31562405F}" type="datetimeFigureOut">
              <a:rPr lang="en-US" smtClean="0"/>
              <a:pPr/>
              <a:t>3/18/2012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AD0D20-3EA0-43EB-963E-D029C79E887E}" type="slidenum">
              <a:rPr lang="en-US" smtClean="0"/>
              <a:pPr/>
              <a:t>‹#›</a:t>
            </a:fld>
            <a:endParaRPr lang="en-US" dirty="0"/>
          </a:p>
        </p:txBody>
      </p:sp>
    </p:spTree>
  </p:cSld>
  <p:clrMapOvr>
    <a:masterClrMapping/>
  </p:clrMapOvr>
  <p:transition>
    <p:wedge/>
    <p:sndAc>
      <p:stSnd>
        <p:snd r:embed="rId1" name="arrow.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0782C5-8F26-46C0-9C68-28C31562405F}" type="datetimeFigureOut">
              <a:rPr lang="en-US" smtClean="0"/>
              <a:pPr/>
              <a:t>3/18/2012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AD0D20-3EA0-43EB-963E-D029C79E887E}" type="slidenum">
              <a:rPr lang="en-US" smtClean="0"/>
              <a:pPr/>
              <a:t>‹#›</a:t>
            </a:fld>
            <a:endParaRPr lang="en-US" dirty="0"/>
          </a:p>
        </p:txBody>
      </p:sp>
    </p:spTree>
  </p:cSld>
  <p:clrMapOvr>
    <a:masterClrMapping/>
  </p:clrMapOvr>
  <p:transition>
    <p:wedge/>
    <p:sndAc>
      <p:stSnd>
        <p:snd r:embed="rId1" name="arrow.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0782C5-8F26-46C0-9C68-28C31562405F}" type="datetimeFigureOut">
              <a:rPr lang="en-US" smtClean="0"/>
              <a:pPr/>
              <a:t>3/18/2012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AD0D20-3EA0-43EB-963E-D029C79E887E}" type="slidenum">
              <a:rPr lang="en-US" smtClean="0"/>
              <a:pPr/>
              <a:t>‹#›</a:t>
            </a:fld>
            <a:endParaRPr lang="en-US" dirty="0"/>
          </a:p>
        </p:txBody>
      </p:sp>
    </p:spTree>
  </p:cSld>
  <p:clrMapOvr>
    <a:masterClrMapping/>
  </p:clrMapOvr>
  <p:transition>
    <p:wedge/>
    <p:sndAc>
      <p:stSnd>
        <p:snd r:embed="rId1" name="arrow.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0782C5-8F26-46C0-9C68-28C31562405F}" type="datetimeFigureOut">
              <a:rPr lang="en-US" smtClean="0"/>
              <a:pPr/>
              <a:t>3/18/2012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AD0D20-3EA0-43EB-963E-D029C79E887E}" type="slidenum">
              <a:rPr lang="en-US" smtClean="0"/>
              <a:pPr/>
              <a:t>‹#›</a:t>
            </a:fld>
            <a:endParaRPr lang="en-US" dirty="0"/>
          </a:p>
        </p:txBody>
      </p:sp>
    </p:spTree>
  </p:cSld>
  <p:clrMapOvr>
    <a:masterClrMapping/>
  </p:clrMapOvr>
  <p:transition>
    <p:wedge/>
    <p:sndAc>
      <p:stSnd>
        <p:snd r:embed="rId1" name="arrow.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0782C5-8F26-46C0-9C68-28C31562405F}" type="datetimeFigureOut">
              <a:rPr lang="en-US" smtClean="0"/>
              <a:pPr/>
              <a:t>3/18/2012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7AD0D20-3EA0-43EB-963E-D029C79E887E}" type="slidenum">
              <a:rPr lang="en-US" smtClean="0"/>
              <a:pPr/>
              <a:t>‹#›</a:t>
            </a:fld>
            <a:endParaRPr lang="en-US" dirty="0"/>
          </a:p>
        </p:txBody>
      </p:sp>
    </p:spTree>
  </p:cSld>
  <p:clrMapOvr>
    <a:masterClrMapping/>
  </p:clrMapOvr>
  <p:transition>
    <p:wedge/>
    <p:sndAc>
      <p:stSnd>
        <p:snd r:embed="rId1" name="arrow.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0782C5-8F26-46C0-9C68-28C31562405F}" type="datetimeFigureOut">
              <a:rPr lang="en-US" smtClean="0"/>
              <a:pPr/>
              <a:t>3/18/2012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7AD0D20-3EA0-43EB-963E-D029C79E887E}" type="slidenum">
              <a:rPr lang="en-US" smtClean="0"/>
              <a:pPr/>
              <a:t>‹#›</a:t>
            </a:fld>
            <a:endParaRPr lang="en-US" dirty="0"/>
          </a:p>
        </p:txBody>
      </p:sp>
    </p:spTree>
  </p:cSld>
  <p:clrMapOvr>
    <a:masterClrMapping/>
  </p:clrMapOvr>
  <p:transition>
    <p:wedge/>
    <p:sndAc>
      <p:stSnd>
        <p:snd r:embed="rId1" name="arrow.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0782C5-8F26-46C0-9C68-28C31562405F}" type="datetimeFigureOut">
              <a:rPr lang="en-US" smtClean="0"/>
              <a:pPr/>
              <a:t>3/18/2012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7AD0D20-3EA0-43EB-963E-D029C79E887E}" type="slidenum">
              <a:rPr lang="en-US" smtClean="0"/>
              <a:pPr/>
              <a:t>‹#›</a:t>
            </a:fld>
            <a:endParaRPr lang="en-US" dirty="0"/>
          </a:p>
        </p:txBody>
      </p:sp>
    </p:spTree>
  </p:cSld>
  <p:clrMapOvr>
    <a:masterClrMapping/>
  </p:clrMapOvr>
  <p:transition>
    <p:wedge/>
    <p:sndAc>
      <p:stSnd>
        <p:snd r:embed="rId1" name="arrow.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0782C5-8F26-46C0-9C68-28C31562405F}" type="datetimeFigureOut">
              <a:rPr lang="en-US" smtClean="0"/>
              <a:pPr/>
              <a:t>3/18/2012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AD0D20-3EA0-43EB-963E-D029C79E887E}" type="slidenum">
              <a:rPr lang="en-US" smtClean="0"/>
              <a:pPr/>
              <a:t>‹#›</a:t>
            </a:fld>
            <a:endParaRPr lang="en-US" dirty="0"/>
          </a:p>
        </p:txBody>
      </p:sp>
    </p:spTree>
  </p:cSld>
  <p:clrMapOvr>
    <a:masterClrMapping/>
  </p:clrMapOvr>
  <p:transition>
    <p:wedge/>
    <p:sndAc>
      <p:stSnd>
        <p:snd r:embed="rId1" name="arrow.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0782C5-8F26-46C0-9C68-28C31562405F}" type="datetimeFigureOut">
              <a:rPr lang="en-US" smtClean="0"/>
              <a:pPr/>
              <a:t>3/18/2012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AD0D20-3EA0-43EB-963E-D029C79E887E}" type="slidenum">
              <a:rPr lang="en-US" smtClean="0"/>
              <a:pPr/>
              <a:t>‹#›</a:t>
            </a:fld>
            <a:endParaRPr lang="en-US" dirty="0"/>
          </a:p>
        </p:txBody>
      </p:sp>
    </p:spTree>
  </p:cSld>
  <p:clrMapOvr>
    <a:masterClrMapping/>
  </p:clrMapOvr>
  <p:transition>
    <p:wedge/>
    <p:sndAc>
      <p:stSnd>
        <p:snd r:embed="rId1" name="arrow.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0782C5-8F26-46C0-9C68-28C31562405F}" type="datetimeFigureOut">
              <a:rPr lang="en-US" smtClean="0"/>
              <a:pPr/>
              <a:t>3/18/2012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AD0D20-3EA0-43EB-963E-D029C79E887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edge/>
    <p:sndAc>
      <p:stSnd>
        <p:snd r:embed="rId13" name="arrow.wav"/>
      </p:stSnd>
    </p:sndAc>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76200"/>
            <a:ext cx="7772400" cy="954107"/>
          </a:xfrm>
          <a:prstGeom prst="rect">
            <a:avLst/>
          </a:prstGeom>
          <a:noFill/>
        </p:spPr>
        <p:txBody>
          <a:bodyPr wrap="square" rtlCol="0">
            <a:spAutoFit/>
          </a:bodyPr>
          <a:lstStyle/>
          <a:p>
            <a:pPr algn="ctr"/>
            <a:r>
              <a:rPr lang="en-US" sz="2800" b="1" dirty="0" smtClean="0">
                <a:solidFill>
                  <a:srgbClr val="FF0000"/>
                </a:solidFill>
              </a:rPr>
              <a:t>COTTON PRODUCTION STRATEGIES FOR AFRICAN COUNTRIES</a:t>
            </a:r>
            <a:endParaRPr lang="en-US" dirty="0"/>
          </a:p>
        </p:txBody>
      </p:sp>
      <p:sp>
        <p:nvSpPr>
          <p:cNvPr id="9" name="TextBox 8"/>
          <p:cNvSpPr txBox="1"/>
          <p:nvPr/>
        </p:nvSpPr>
        <p:spPr>
          <a:xfrm>
            <a:off x="2286000" y="4672786"/>
            <a:ext cx="5181600" cy="2185214"/>
          </a:xfrm>
          <a:prstGeom prst="rect">
            <a:avLst/>
          </a:prstGeom>
          <a:noFill/>
        </p:spPr>
        <p:txBody>
          <a:bodyPr wrap="square" rtlCol="0">
            <a:spAutoFit/>
          </a:bodyPr>
          <a:lstStyle/>
          <a:p>
            <a:pPr algn="ctr"/>
            <a:r>
              <a:rPr lang="en-US" sz="2000" b="1" baseline="0" dirty="0" smtClean="0">
                <a:solidFill>
                  <a:srgbClr val="FF0000"/>
                </a:solidFill>
                <a:latin typeface="Antigoni Med" pitchFamily="34" charset="0"/>
              </a:rPr>
              <a:t>PRESENTED BY:  </a:t>
            </a:r>
          </a:p>
          <a:p>
            <a:pPr algn="ctr"/>
            <a:endParaRPr lang="en-US" sz="2000" b="1" dirty="0" smtClean="0">
              <a:solidFill>
                <a:srgbClr val="FF0000"/>
              </a:solidFill>
              <a:latin typeface="Antigoni Med" pitchFamily="34" charset="0"/>
            </a:endParaRPr>
          </a:p>
          <a:p>
            <a:pPr algn="ctr"/>
            <a:endParaRPr lang="en-US" sz="2000" b="1" dirty="0" smtClean="0">
              <a:solidFill>
                <a:srgbClr val="FF0000"/>
              </a:solidFill>
              <a:latin typeface="Antigoni Med" pitchFamily="34" charset="0"/>
            </a:endParaRPr>
          </a:p>
          <a:p>
            <a:pPr algn="ctr"/>
            <a:endParaRPr lang="en-US" sz="2000" b="1" baseline="0" dirty="0" smtClean="0">
              <a:solidFill>
                <a:srgbClr val="FF0000"/>
              </a:solidFill>
              <a:latin typeface="Antigoni Med" pitchFamily="34" charset="0"/>
            </a:endParaRPr>
          </a:p>
          <a:p>
            <a:pPr algn="ctr"/>
            <a:endParaRPr lang="en-GB" sz="2000" b="1" baseline="0" dirty="0" smtClean="0">
              <a:solidFill>
                <a:srgbClr val="FF0000"/>
              </a:solidFill>
              <a:latin typeface="Antigoni Med" pitchFamily="34" charset="0"/>
            </a:endParaRPr>
          </a:p>
          <a:p>
            <a:pPr algn="ctr"/>
            <a:r>
              <a:rPr lang="en-US" b="1" baseline="0" dirty="0" smtClean="0">
                <a:solidFill>
                  <a:srgbClr val="B4180C"/>
                </a:solidFill>
              </a:rPr>
              <a:t>EMAIL: info@luckyexpindia.com</a:t>
            </a:r>
          </a:p>
          <a:p>
            <a:pPr algn="ctr"/>
            <a:r>
              <a:rPr lang="en-US" b="1" baseline="0" dirty="0" smtClean="0">
                <a:solidFill>
                  <a:srgbClr val="B4180C"/>
                </a:solidFill>
              </a:rPr>
              <a:t>WEBSITE: www.luckygroupcompanies.net</a:t>
            </a:r>
            <a:endParaRPr lang="en-US" dirty="0"/>
          </a:p>
        </p:txBody>
      </p:sp>
      <p:pic>
        <p:nvPicPr>
          <p:cNvPr id="2050" name="Picture 2" descr="C:\Documents and Settings\Rohit Mittal\Desktop\Cotton\Raw_Cotton_Cotton_Linter_Pulp_And_Cotton.jpg"/>
          <p:cNvPicPr>
            <a:picLocks noChangeAspect="1" noChangeArrowheads="1"/>
          </p:cNvPicPr>
          <p:nvPr/>
        </p:nvPicPr>
        <p:blipFill>
          <a:blip r:embed="rId3" cstate="print"/>
          <a:srcRect/>
          <a:stretch>
            <a:fillRect/>
          </a:stretch>
        </p:blipFill>
        <p:spPr bwMode="auto">
          <a:xfrm>
            <a:off x="1752600" y="990600"/>
            <a:ext cx="5869172" cy="3657600"/>
          </a:xfrm>
          <a:prstGeom prst="rect">
            <a:avLst/>
          </a:prstGeom>
          <a:noFill/>
        </p:spPr>
      </p:pic>
      <p:pic>
        <p:nvPicPr>
          <p:cNvPr id="2051" name="Picture 3" descr="D:\My Documents\Lucky-Logo.bmp"/>
          <p:cNvPicPr>
            <a:picLocks noChangeAspect="1" noChangeArrowheads="1"/>
          </p:cNvPicPr>
          <p:nvPr/>
        </p:nvPicPr>
        <p:blipFill>
          <a:blip r:embed="rId4" cstate="print"/>
          <a:srcRect/>
          <a:stretch>
            <a:fillRect/>
          </a:stretch>
        </p:blipFill>
        <p:spPr bwMode="auto">
          <a:xfrm>
            <a:off x="3914775" y="5029200"/>
            <a:ext cx="1800225" cy="1165194"/>
          </a:xfrm>
          <a:prstGeom prst="rect">
            <a:avLst/>
          </a:prstGeom>
          <a:noFill/>
        </p:spPr>
      </p:pic>
    </p:spTree>
  </p:cSld>
  <p:clrMapOvr>
    <a:masterClrMapping/>
  </p:clrMapOvr>
  <p:transition>
    <p:wedge/>
    <p:sndAc>
      <p:stSnd>
        <p:snd r:embed="rId2" name="arrow.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33400" y="961644"/>
          <a:ext cx="8305800" cy="5047488"/>
        </p:xfrm>
        <a:graphic>
          <a:graphicData uri="http://schemas.openxmlformats.org/drawingml/2006/table">
            <a:tbl>
              <a:tblPr bandRow="1">
                <a:tableStyleId>{3C2FFA5D-87B4-456A-9821-1D502468CF0F}</a:tableStyleId>
              </a:tblPr>
              <a:tblGrid>
                <a:gridCol w="2209800"/>
                <a:gridCol w="3962400"/>
                <a:gridCol w="2133600"/>
              </a:tblGrid>
              <a:tr h="381793">
                <a:tc>
                  <a:txBody>
                    <a:bodyPr/>
                    <a:lstStyle/>
                    <a:p>
                      <a:pPr marL="0" marR="0">
                        <a:lnSpc>
                          <a:spcPct val="115000"/>
                        </a:lnSpc>
                        <a:spcBef>
                          <a:spcPts val="0"/>
                        </a:spcBef>
                        <a:spcAft>
                          <a:spcPts val="0"/>
                        </a:spcAft>
                      </a:pPr>
                      <a:endParaRPr lang="en-US" sz="1800" b="1" dirty="0"/>
                    </a:p>
                    <a:p>
                      <a:pPr marL="0" marR="0">
                        <a:lnSpc>
                          <a:spcPct val="115000"/>
                        </a:lnSpc>
                        <a:spcBef>
                          <a:spcPts val="0"/>
                        </a:spcBef>
                        <a:spcAft>
                          <a:spcPts val="0"/>
                        </a:spcAft>
                      </a:pPr>
                      <a:r>
                        <a:rPr lang="en-US" sz="1800" b="1" dirty="0"/>
                        <a:t>Name of </a:t>
                      </a:r>
                      <a:endParaRPr lang="en-US" sz="1800" b="1" dirty="0" smtClean="0"/>
                    </a:p>
                    <a:p>
                      <a:pPr marL="0" marR="0">
                        <a:lnSpc>
                          <a:spcPct val="115000"/>
                        </a:lnSpc>
                        <a:spcBef>
                          <a:spcPts val="0"/>
                        </a:spcBef>
                        <a:spcAft>
                          <a:spcPts val="0"/>
                        </a:spcAft>
                      </a:pPr>
                      <a:r>
                        <a:rPr lang="en-US" sz="1800" b="1" dirty="0" smtClean="0"/>
                        <a:t>Bio-fertilizers</a:t>
                      </a:r>
                      <a:endParaRPr lang="en-US" sz="1800" b="1" dirty="0">
                        <a:latin typeface="Calibri"/>
                        <a:ea typeface="Calibri"/>
                        <a:cs typeface="Times New Roman"/>
                      </a:endParaRPr>
                    </a:p>
                  </a:txBody>
                  <a:tcPr marL="60237" marR="60237" marT="0" marB="0"/>
                </a:tc>
                <a:tc>
                  <a:txBody>
                    <a:bodyPr/>
                    <a:lstStyle/>
                    <a:p>
                      <a:pPr marL="0" marR="0">
                        <a:lnSpc>
                          <a:spcPct val="115000"/>
                        </a:lnSpc>
                        <a:spcBef>
                          <a:spcPts val="0"/>
                        </a:spcBef>
                        <a:spcAft>
                          <a:spcPts val="0"/>
                        </a:spcAft>
                      </a:pPr>
                      <a:endParaRPr lang="en-US" sz="1800" b="1" dirty="0" smtClean="0"/>
                    </a:p>
                    <a:p>
                      <a:pPr marL="0" marR="0">
                        <a:lnSpc>
                          <a:spcPct val="115000"/>
                        </a:lnSpc>
                        <a:spcBef>
                          <a:spcPts val="0"/>
                        </a:spcBef>
                        <a:spcAft>
                          <a:spcPts val="0"/>
                        </a:spcAft>
                      </a:pPr>
                      <a:r>
                        <a:rPr lang="en-US" sz="1800" b="1" dirty="0" smtClean="0"/>
                        <a:t>Functions</a:t>
                      </a:r>
                      <a:endParaRPr lang="en-US" sz="1800" b="1" dirty="0">
                        <a:latin typeface="Calibri"/>
                        <a:ea typeface="Calibri"/>
                        <a:cs typeface="Times New Roman"/>
                      </a:endParaRPr>
                    </a:p>
                  </a:txBody>
                  <a:tcPr marL="60237" marR="60237" marT="0" marB="0"/>
                </a:tc>
                <a:tc>
                  <a:txBody>
                    <a:bodyPr/>
                    <a:lstStyle/>
                    <a:p>
                      <a:pPr marL="0" marR="0">
                        <a:lnSpc>
                          <a:spcPct val="115000"/>
                        </a:lnSpc>
                        <a:spcBef>
                          <a:spcPts val="0"/>
                        </a:spcBef>
                        <a:spcAft>
                          <a:spcPts val="0"/>
                        </a:spcAft>
                      </a:pPr>
                      <a:r>
                        <a:rPr lang="en-US" sz="1800" b="1" dirty="0"/>
                        <a:t>Fertilizer equivalent</a:t>
                      </a:r>
                      <a:r>
                        <a:rPr lang="en-US" sz="1800" b="1" dirty="0" smtClean="0"/>
                        <a:t>/ input </a:t>
                      </a:r>
                      <a:r>
                        <a:rPr lang="en-US" sz="1800" b="1" dirty="0"/>
                        <a:t>in terms of crop yield/ha</a:t>
                      </a:r>
                      <a:endParaRPr lang="en-US" sz="1800" b="1" dirty="0">
                        <a:latin typeface="Calibri"/>
                        <a:ea typeface="Calibri"/>
                        <a:cs typeface="Times New Roman"/>
                      </a:endParaRPr>
                    </a:p>
                  </a:txBody>
                  <a:tcPr marL="60237" marR="60237" marT="0" marB="0"/>
                </a:tc>
              </a:tr>
              <a:tr h="1161415">
                <a:tc>
                  <a:txBody>
                    <a:bodyPr/>
                    <a:lstStyle/>
                    <a:p>
                      <a:pPr marL="0" marR="0">
                        <a:lnSpc>
                          <a:spcPct val="115000"/>
                        </a:lnSpc>
                        <a:spcBef>
                          <a:spcPts val="0"/>
                        </a:spcBef>
                        <a:spcAft>
                          <a:spcPts val="0"/>
                        </a:spcAft>
                      </a:pPr>
                      <a:r>
                        <a:rPr lang="en-US" sz="1800" dirty="0"/>
                        <a:t>A.  Nitrogen biofertilisers</a:t>
                      </a:r>
                    </a:p>
                    <a:p>
                      <a:pPr marL="0" marR="0">
                        <a:lnSpc>
                          <a:spcPct val="115000"/>
                        </a:lnSpc>
                        <a:spcBef>
                          <a:spcPts val="0"/>
                        </a:spcBef>
                        <a:spcAft>
                          <a:spcPts val="0"/>
                        </a:spcAft>
                      </a:pPr>
                      <a:r>
                        <a:rPr lang="en-US" sz="1800" dirty="0"/>
                        <a:t>  </a:t>
                      </a:r>
                      <a:r>
                        <a:rPr lang="en-US" sz="1800" dirty="0" smtClean="0"/>
                        <a:t> 1</a:t>
                      </a:r>
                      <a:r>
                        <a:rPr lang="en-US" sz="1800" dirty="0"/>
                        <a:t>.  Azotobacter</a:t>
                      </a:r>
                    </a:p>
                    <a:p>
                      <a:pPr marL="0" marR="0">
                        <a:lnSpc>
                          <a:spcPct val="115000"/>
                        </a:lnSpc>
                        <a:spcBef>
                          <a:spcPts val="0"/>
                        </a:spcBef>
                        <a:spcAft>
                          <a:spcPts val="0"/>
                        </a:spcAft>
                      </a:pPr>
                      <a:r>
                        <a:rPr lang="en-US" sz="1800" dirty="0"/>
                        <a:t>         (Non-symbiotic)</a:t>
                      </a:r>
                      <a:endParaRPr lang="en-US" sz="1800" dirty="0">
                        <a:latin typeface="Calibri"/>
                        <a:ea typeface="Calibri"/>
                        <a:cs typeface="Times New Roman"/>
                      </a:endParaRPr>
                    </a:p>
                  </a:txBody>
                  <a:tcPr marL="60237" marR="60237" marT="0" marB="0"/>
                </a:tc>
                <a:tc>
                  <a:txBody>
                    <a:bodyPr/>
                    <a:lstStyle/>
                    <a:p>
                      <a:pPr marL="0" marR="0">
                        <a:lnSpc>
                          <a:spcPct val="115000"/>
                        </a:lnSpc>
                        <a:spcBef>
                          <a:spcPts val="0"/>
                        </a:spcBef>
                        <a:spcAft>
                          <a:spcPts val="0"/>
                        </a:spcAft>
                      </a:pPr>
                      <a:r>
                        <a:rPr lang="en-US" sz="1800" baseline="0" dirty="0" smtClean="0"/>
                        <a:t>-   </a:t>
                      </a:r>
                      <a:r>
                        <a:rPr lang="en-US" sz="1800" dirty="0" smtClean="0"/>
                        <a:t>Fixes </a:t>
                      </a:r>
                      <a:r>
                        <a:rPr lang="en-US" sz="1800" dirty="0"/>
                        <a:t>20-40 </a:t>
                      </a:r>
                      <a:r>
                        <a:rPr lang="en-US" sz="1800" dirty="0" smtClean="0"/>
                        <a:t>kg N/ha </a:t>
                      </a:r>
                    </a:p>
                    <a:p>
                      <a:pPr marL="0" marR="0">
                        <a:lnSpc>
                          <a:spcPct val="115000"/>
                        </a:lnSpc>
                        <a:spcBef>
                          <a:spcPts val="0"/>
                        </a:spcBef>
                        <a:spcAft>
                          <a:spcPts val="0"/>
                        </a:spcAft>
                      </a:pPr>
                      <a:r>
                        <a:rPr lang="en-US" sz="1800" baseline="0" dirty="0" smtClean="0"/>
                        <a:t>-   </a:t>
                      </a:r>
                      <a:r>
                        <a:rPr lang="en-US" sz="1800" dirty="0" smtClean="0"/>
                        <a:t>10-15</a:t>
                      </a:r>
                      <a:r>
                        <a:rPr lang="en-US" sz="1800" dirty="0"/>
                        <a:t>% increase in yield </a:t>
                      </a:r>
                    </a:p>
                    <a:p>
                      <a:pPr marL="0" marR="0">
                        <a:lnSpc>
                          <a:spcPct val="115000"/>
                        </a:lnSpc>
                        <a:spcBef>
                          <a:spcPts val="0"/>
                        </a:spcBef>
                        <a:spcAft>
                          <a:spcPts val="0"/>
                        </a:spcAft>
                      </a:pPr>
                      <a:r>
                        <a:rPr lang="en-US" sz="1800" baseline="0" dirty="0" smtClean="0"/>
                        <a:t>-   </a:t>
                      </a:r>
                      <a:r>
                        <a:rPr lang="en-US" sz="1800" dirty="0" smtClean="0"/>
                        <a:t>Maintains </a:t>
                      </a:r>
                      <a:r>
                        <a:rPr lang="en-US" sz="1800" dirty="0"/>
                        <a:t>soil </a:t>
                      </a:r>
                      <a:r>
                        <a:rPr lang="en-US" sz="1800" dirty="0" smtClean="0"/>
                        <a:t>fertility</a:t>
                      </a:r>
                      <a:endParaRPr lang="en-US" sz="1800" dirty="0"/>
                    </a:p>
                    <a:p>
                      <a:pPr marL="171450" marR="0" indent="-171450">
                        <a:lnSpc>
                          <a:spcPct val="115000"/>
                        </a:lnSpc>
                        <a:spcBef>
                          <a:spcPts val="0"/>
                        </a:spcBef>
                        <a:spcAft>
                          <a:spcPts val="0"/>
                        </a:spcAft>
                      </a:pPr>
                      <a:r>
                        <a:rPr lang="en-US" sz="1800" baseline="0" dirty="0" smtClean="0"/>
                        <a:t>-   </a:t>
                      </a:r>
                      <a:r>
                        <a:rPr lang="en-US" sz="1800" dirty="0" smtClean="0"/>
                        <a:t>Biological </a:t>
                      </a:r>
                      <a:r>
                        <a:rPr lang="en-US" sz="1800" dirty="0"/>
                        <a:t>control of plant pathogens.</a:t>
                      </a:r>
                      <a:endParaRPr lang="en-US" sz="1800" dirty="0">
                        <a:latin typeface="Calibri"/>
                        <a:ea typeface="Calibri"/>
                        <a:cs typeface="Times New Roman"/>
                      </a:endParaRPr>
                    </a:p>
                  </a:txBody>
                  <a:tcPr marL="60237" marR="60237" marT="0" marB="0"/>
                </a:tc>
                <a:tc>
                  <a:txBody>
                    <a:bodyPr/>
                    <a:lstStyle/>
                    <a:p>
                      <a:pPr marL="0" marR="0">
                        <a:lnSpc>
                          <a:spcPct val="115000"/>
                        </a:lnSpc>
                        <a:spcBef>
                          <a:spcPts val="0"/>
                        </a:spcBef>
                        <a:spcAft>
                          <a:spcPts val="0"/>
                        </a:spcAft>
                      </a:pPr>
                      <a:endParaRPr lang="en-US" sz="1800" dirty="0"/>
                    </a:p>
                    <a:p>
                      <a:pPr marL="0" marR="0" algn="ctr">
                        <a:lnSpc>
                          <a:spcPct val="115000"/>
                        </a:lnSpc>
                        <a:spcBef>
                          <a:spcPts val="0"/>
                        </a:spcBef>
                        <a:spcAft>
                          <a:spcPts val="0"/>
                        </a:spcAft>
                      </a:pPr>
                      <a:r>
                        <a:rPr lang="en-US" sz="1800" dirty="0" smtClean="0"/>
                        <a:t>20 </a:t>
                      </a:r>
                      <a:r>
                        <a:rPr lang="en-US" sz="1800" dirty="0"/>
                        <a:t>Kg N</a:t>
                      </a:r>
                      <a:endParaRPr lang="en-US" sz="1800" dirty="0">
                        <a:latin typeface="Calibri"/>
                        <a:ea typeface="Calibri"/>
                        <a:cs typeface="Times New Roman"/>
                      </a:endParaRPr>
                    </a:p>
                  </a:txBody>
                  <a:tcPr marL="60237" marR="60237" marT="0" marB="0"/>
                </a:tc>
              </a:tr>
              <a:tr h="1257554">
                <a:tc>
                  <a:txBody>
                    <a:bodyPr/>
                    <a:lstStyle/>
                    <a:p>
                      <a:pPr marL="0" marR="0">
                        <a:lnSpc>
                          <a:spcPct val="115000"/>
                        </a:lnSpc>
                        <a:spcBef>
                          <a:spcPts val="0"/>
                        </a:spcBef>
                        <a:spcAft>
                          <a:spcPts val="0"/>
                        </a:spcAft>
                      </a:pPr>
                      <a:r>
                        <a:rPr lang="en-US" sz="1800" dirty="0"/>
                        <a:t>   2.  Azospirillum</a:t>
                      </a:r>
                      <a:endParaRPr lang="en-US" sz="1800" dirty="0">
                        <a:latin typeface="Calibri"/>
                        <a:ea typeface="Calibri"/>
                        <a:cs typeface="Times New Roman"/>
                      </a:endParaRPr>
                    </a:p>
                  </a:txBody>
                  <a:tcPr marL="60237" marR="60237" marT="0" marB="0"/>
                </a:tc>
                <a:tc>
                  <a:txBody>
                    <a:bodyPr/>
                    <a:lstStyle/>
                    <a:p>
                      <a:pPr marL="0" marR="0">
                        <a:lnSpc>
                          <a:spcPct val="115000"/>
                        </a:lnSpc>
                        <a:spcBef>
                          <a:spcPts val="0"/>
                        </a:spcBef>
                        <a:spcAft>
                          <a:spcPts val="0"/>
                        </a:spcAft>
                      </a:pPr>
                      <a:r>
                        <a:rPr lang="en-US" sz="1800" baseline="0" dirty="0" smtClean="0"/>
                        <a:t>-   </a:t>
                      </a:r>
                      <a:r>
                        <a:rPr lang="en-US" sz="1800" dirty="0" smtClean="0"/>
                        <a:t>Fixes 20-40 kg N/ha</a:t>
                      </a:r>
                      <a:endParaRPr lang="en-US" sz="1800" dirty="0"/>
                    </a:p>
                    <a:p>
                      <a:pPr marL="171450" marR="0" indent="-171450">
                        <a:lnSpc>
                          <a:spcPct val="115000"/>
                        </a:lnSpc>
                        <a:spcBef>
                          <a:spcPts val="0"/>
                        </a:spcBef>
                        <a:spcAft>
                          <a:spcPts val="0"/>
                        </a:spcAft>
                      </a:pPr>
                      <a:r>
                        <a:rPr lang="en-US" sz="1800" baseline="0" dirty="0" smtClean="0"/>
                        <a:t>-   Maintain </a:t>
                      </a:r>
                      <a:r>
                        <a:rPr lang="en-US" sz="1800" dirty="0" smtClean="0"/>
                        <a:t>growth promoting</a:t>
                      </a:r>
                      <a:r>
                        <a:rPr lang="en-US" sz="1800" baseline="0" dirty="0" smtClean="0"/>
                        <a:t> bacteria</a:t>
                      </a:r>
                      <a:endParaRPr lang="en-US" sz="1800" dirty="0"/>
                    </a:p>
                    <a:p>
                      <a:pPr marL="171450" marR="0" indent="-171450">
                        <a:lnSpc>
                          <a:spcPct val="115000"/>
                        </a:lnSpc>
                        <a:spcBef>
                          <a:spcPts val="0"/>
                        </a:spcBef>
                        <a:spcAft>
                          <a:spcPts val="0"/>
                        </a:spcAft>
                      </a:pPr>
                      <a:r>
                        <a:rPr lang="en-US" sz="1800" baseline="0" dirty="0" smtClean="0"/>
                        <a:t>-   I</a:t>
                      </a:r>
                      <a:r>
                        <a:rPr lang="en-US" sz="1800" dirty="0" smtClean="0"/>
                        <a:t>ncreased </a:t>
                      </a:r>
                      <a:r>
                        <a:rPr lang="en-US" sz="1800" dirty="0"/>
                        <a:t>mineral and </a:t>
                      </a:r>
                      <a:r>
                        <a:rPr lang="en-US" sz="1800" dirty="0" smtClean="0"/>
                        <a:t>water </a:t>
                      </a:r>
                      <a:r>
                        <a:rPr lang="en-US" sz="1800" dirty="0"/>
                        <a:t>uptake, </a:t>
                      </a:r>
                    </a:p>
                    <a:p>
                      <a:pPr marL="0" marR="0">
                        <a:lnSpc>
                          <a:spcPct val="115000"/>
                        </a:lnSpc>
                        <a:spcBef>
                          <a:spcPts val="0"/>
                        </a:spcBef>
                        <a:spcAft>
                          <a:spcPts val="0"/>
                        </a:spcAft>
                      </a:pPr>
                      <a:r>
                        <a:rPr lang="en-US" sz="1800" baseline="0" dirty="0" smtClean="0"/>
                        <a:t>-   </a:t>
                      </a:r>
                      <a:r>
                        <a:rPr lang="en-US" sz="1800" dirty="0" smtClean="0"/>
                        <a:t>10-15</a:t>
                      </a:r>
                      <a:r>
                        <a:rPr lang="en-US" sz="1800" dirty="0"/>
                        <a:t>% increase in yield</a:t>
                      </a:r>
                      <a:endParaRPr lang="en-US" sz="1800" dirty="0">
                        <a:latin typeface="Calibri"/>
                        <a:ea typeface="Calibri"/>
                        <a:cs typeface="Times New Roman"/>
                      </a:endParaRPr>
                    </a:p>
                  </a:txBody>
                  <a:tcPr marL="60237" marR="60237" marT="0" marB="0"/>
                </a:tc>
                <a:tc>
                  <a:txBody>
                    <a:bodyPr/>
                    <a:lstStyle/>
                    <a:p>
                      <a:pPr marL="0" marR="0">
                        <a:lnSpc>
                          <a:spcPct val="115000"/>
                        </a:lnSpc>
                        <a:spcBef>
                          <a:spcPts val="0"/>
                        </a:spcBef>
                        <a:spcAft>
                          <a:spcPts val="0"/>
                        </a:spcAft>
                      </a:pPr>
                      <a:endParaRPr lang="en-US" sz="1800" dirty="0"/>
                    </a:p>
                    <a:p>
                      <a:pPr marL="0" marR="0" algn="ctr">
                        <a:lnSpc>
                          <a:spcPct val="115000"/>
                        </a:lnSpc>
                        <a:spcBef>
                          <a:spcPts val="0"/>
                        </a:spcBef>
                        <a:spcAft>
                          <a:spcPts val="0"/>
                        </a:spcAft>
                      </a:pPr>
                      <a:r>
                        <a:rPr lang="en-US" sz="1800" dirty="0" smtClean="0"/>
                        <a:t>20 </a:t>
                      </a:r>
                      <a:r>
                        <a:rPr lang="en-US" sz="1800" dirty="0"/>
                        <a:t>Kg N</a:t>
                      </a:r>
                      <a:endParaRPr lang="en-US" sz="1800" dirty="0">
                        <a:latin typeface="Calibri"/>
                        <a:ea typeface="Calibri"/>
                        <a:cs typeface="Times New Roman"/>
                      </a:endParaRPr>
                    </a:p>
                  </a:txBody>
                  <a:tcPr marL="60237" marR="60237" marT="0" marB="0"/>
                </a:tc>
              </a:tr>
              <a:tr h="1209759">
                <a:tc>
                  <a:txBody>
                    <a:bodyPr/>
                    <a:lstStyle/>
                    <a:p>
                      <a:pPr marL="0" marR="0">
                        <a:lnSpc>
                          <a:spcPct val="115000"/>
                        </a:lnSpc>
                        <a:spcBef>
                          <a:spcPts val="0"/>
                        </a:spcBef>
                        <a:spcAft>
                          <a:spcPts val="0"/>
                        </a:spcAft>
                      </a:pPr>
                      <a:r>
                        <a:rPr lang="en-US" sz="1800" dirty="0" smtClean="0"/>
                        <a:t>B)  </a:t>
                      </a:r>
                      <a:r>
                        <a:rPr lang="en-US" sz="1800" dirty="0"/>
                        <a:t>Phosphorus Solubilising microorganisms (PSM</a:t>
                      </a:r>
                      <a:r>
                        <a:rPr lang="en-US" sz="1800" dirty="0" smtClean="0"/>
                        <a:t>)-</a:t>
                      </a:r>
                      <a:endParaRPr lang="en-US" sz="1800" dirty="0">
                        <a:latin typeface="Calibri"/>
                        <a:ea typeface="Calibri"/>
                        <a:cs typeface="Times New Roman"/>
                      </a:endParaRPr>
                    </a:p>
                  </a:txBody>
                  <a:tcPr marL="60237" marR="60237" marT="0" marB="0"/>
                </a:tc>
                <a:tc>
                  <a:txBody>
                    <a:bodyPr/>
                    <a:lstStyle/>
                    <a:p>
                      <a:pPr marL="171450" marR="0" indent="-171450">
                        <a:lnSpc>
                          <a:spcPct val="115000"/>
                        </a:lnSpc>
                        <a:spcBef>
                          <a:spcPts val="0"/>
                        </a:spcBef>
                        <a:spcAft>
                          <a:spcPts val="0"/>
                        </a:spcAft>
                      </a:pPr>
                      <a:r>
                        <a:rPr lang="en-US" sz="1800" dirty="0" smtClean="0"/>
                        <a:t>-</a:t>
                      </a:r>
                      <a:r>
                        <a:rPr lang="en-US" sz="1800" baseline="0" dirty="0" smtClean="0"/>
                        <a:t>   </a:t>
                      </a:r>
                      <a:r>
                        <a:rPr lang="en-US" sz="1800" dirty="0" err="1" smtClean="0"/>
                        <a:t>Solubilises</a:t>
                      </a:r>
                      <a:r>
                        <a:rPr lang="en-US" sz="1800" dirty="0" smtClean="0"/>
                        <a:t> </a:t>
                      </a:r>
                      <a:r>
                        <a:rPr lang="en-US" sz="1800" dirty="0"/>
                        <a:t>insoluble phosphate</a:t>
                      </a:r>
                      <a:r>
                        <a:rPr lang="en-US" sz="1800" dirty="0" smtClean="0"/>
                        <a:t>,</a:t>
                      </a:r>
                    </a:p>
                    <a:p>
                      <a:pPr marL="171450" marR="0" indent="-171450">
                        <a:lnSpc>
                          <a:spcPct val="115000"/>
                        </a:lnSpc>
                        <a:spcBef>
                          <a:spcPts val="0"/>
                        </a:spcBef>
                        <a:spcAft>
                          <a:spcPts val="0"/>
                        </a:spcAft>
                        <a:buFontTx/>
                        <a:buChar char="-"/>
                      </a:pPr>
                      <a:r>
                        <a:rPr lang="en-US" sz="1800" dirty="0" smtClean="0"/>
                        <a:t>Increases </a:t>
                      </a:r>
                      <a:r>
                        <a:rPr lang="en-US" sz="1800" dirty="0"/>
                        <a:t>P-uptake </a:t>
                      </a:r>
                      <a:r>
                        <a:rPr lang="en-US" sz="1800" dirty="0" smtClean="0"/>
                        <a:t>capacity </a:t>
                      </a:r>
                    </a:p>
                    <a:p>
                      <a:pPr marL="171450" marR="0" indent="-171450">
                        <a:lnSpc>
                          <a:spcPct val="115000"/>
                        </a:lnSpc>
                        <a:spcBef>
                          <a:spcPts val="0"/>
                        </a:spcBef>
                        <a:spcAft>
                          <a:spcPts val="0"/>
                        </a:spcAft>
                        <a:buFontTx/>
                        <a:buChar char="-"/>
                      </a:pPr>
                      <a:r>
                        <a:rPr lang="en-US" sz="1800" dirty="0" smtClean="0"/>
                        <a:t>Improves soil fertility and helps in development of root</a:t>
                      </a:r>
                      <a:r>
                        <a:rPr lang="en-US" sz="1800" baseline="0" dirty="0" smtClean="0"/>
                        <a:t> and moisture stress</a:t>
                      </a:r>
                      <a:endParaRPr lang="en-US" sz="1800" dirty="0">
                        <a:latin typeface="Calibri"/>
                        <a:ea typeface="Calibri"/>
                        <a:cs typeface="Times New Roman"/>
                      </a:endParaRPr>
                    </a:p>
                  </a:txBody>
                  <a:tcPr marL="60237" marR="60237" marT="0" marB="0"/>
                </a:tc>
                <a:tc>
                  <a:txBody>
                    <a:bodyPr/>
                    <a:lstStyle/>
                    <a:p>
                      <a:pPr marL="0" marR="0">
                        <a:lnSpc>
                          <a:spcPct val="115000"/>
                        </a:lnSpc>
                        <a:spcBef>
                          <a:spcPts val="0"/>
                        </a:spcBef>
                        <a:spcAft>
                          <a:spcPts val="0"/>
                        </a:spcAft>
                      </a:pPr>
                      <a:endParaRPr lang="en-US" sz="1800" dirty="0"/>
                    </a:p>
                    <a:p>
                      <a:pPr marL="0" marR="0" algn="ctr">
                        <a:lnSpc>
                          <a:spcPct val="115000"/>
                        </a:lnSpc>
                        <a:spcBef>
                          <a:spcPts val="0"/>
                        </a:spcBef>
                        <a:spcAft>
                          <a:spcPts val="0"/>
                        </a:spcAft>
                      </a:pPr>
                      <a:r>
                        <a:rPr lang="en-US" sz="1800" dirty="0"/>
                        <a:t>30-50 Kg </a:t>
                      </a:r>
                      <a:r>
                        <a:rPr lang="en-US" sz="1800" dirty="0" smtClean="0"/>
                        <a:t>P2O5</a:t>
                      </a:r>
                      <a:endParaRPr lang="en-US" sz="1800" dirty="0">
                        <a:latin typeface="Calibri"/>
                        <a:ea typeface="Calibri"/>
                        <a:cs typeface="Times New Roman"/>
                      </a:endParaRPr>
                    </a:p>
                  </a:txBody>
                  <a:tcPr marL="60237" marR="60237" marT="0" marB="0"/>
                </a:tc>
              </a:tr>
            </a:tbl>
          </a:graphicData>
        </a:graphic>
      </p:graphicFrame>
      <p:sp>
        <p:nvSpPr>
          <p:cNvPr id="4" name="TextBox 3"/>
          <p:cNvSpPr txBox="1"/>
          <p:nvPr/>
        </p:nvSpPr>
        <p:spPr>
          <a:xfrm>
            <a:off x="533400" y="304800"/>
            <a:ext cx="8153400" cy="523220"/>
          </a:xfrm>
          <a:prstGeom prst="rect">
            <a:avLst/>
          </a:prstGeom>
          <a:noFill/>
        </p:spPr>
        <p:txBody>
          <a:bodyPr wrap="square" rtlCol="0">
            <a:spAutoFit/>
          </a:bodyPr>
          <a:lstStyle/>
          <a:p>
            <a:r>
              <a:rPr lang="en-US" sz="2800" b="1" dirty="0" smtClean="0">
                <a:solidFill>
                  <a:srgbClr val="FF0000"/>
                </a:solidFill>
              </a:rPr>
              <a:t>BIO FERTILIZERS IN COTTON AND THEIR FUNCTIONS</a:t>
            </a:r>
            <a:endParaRPr lang="en-US" sz="2800" dirty="0" smtClean="0">
              <a:solidFill>
                <a:srgbClr val="FF0000"/>
              </a:solidFill>
            </a:endParaRPr>
          </a:p>
        </p:txBody>
      </p:sp>
    </p:spTree>
  </p:cSld>
  <p:clrMapOvr>
    <a:masterClrMapping/>
  </p:clrMapOvr>
  <p:transition>
    <p:wedge/>
    <p:sndAc>
      <p:stSnd>
        <p:snd r:embed="rId2" name="arrow.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7200" y="762000"/>
            <a:ext cx="8686800" cy="6309420"/>
          </a:xfrm>
          <a:prstGeom prst="rect">
            <a:avLst/>
          </a:prstGeom>
          <a:noFill/>
        </p:spPr>
        <p:txBody>
          <a:bodyPr wrap="square" rtlCol="0">
            <a:spAutoFit/>
          </a:bodyPr>
          <a:lstStyle/>
          <a:p>
            <a:pPr marL="225425" indent="-225425">
              <a:buFont typeface="Wingdings" pitchFamily="2" charset="2"/>
              <a:buChar char="§"/>
            </a:pPr>
            <a:r>
              <a:rPr lang="en-US" sz="2000" b="1" dirty="0" smtClean="0"/>
              <a:t>Sulphur coated urea and neem cake coated urea improved the efficiency of applied nitrogen.</a:t>
            </a:r>
          </a:p>
          <a:p>
            <a:pPr marL="225425" indent="-225425">
              <a:buFont typeface="Wingdings" pitchFamily="2" charset="2"/>
              <a:buChar char="§"/>
            </a:pPr>
            <a:endParaRPr lang="en-US" sz="800" b="1" dirty="0" smtClean="0"/>
          </a:p>
          <a:p>
            <a:pPr marL="225425" indent="-225425">
              <a:buFont typeface="Wingdings" pitchFamily="2" charset="2"/>
              <a:buChar char="§"/>
            </a:pPr>
            <a:r>
              <a:rPr lang="en-US" sz="2000" b="1" dirty="0" smtClean="0"/>
              <a:t>Urea + Farm Yard Manure and </a:t>
            </a:r>
            <a:r>
              <a:rPr lang="en-US" sz="2000" b="1" dirty="0" err="1" smtClean="0"/>
              <a:t>neem</a:t>
            </a:r>
            <a:r>
              <a:rPr lang="en-US" sz="2000" b="1" dirty="0" smtClean="0"/>
              <a:t> cake treated urea as a top </a:t>
            </a:r>
            <a:r>
              <a:rPr lang="en-US" sz="2000" b="1" dirty="0" err="1" smtClean="0"/>
              <a:t>dressig</a:t>
            </a:r>
            <a:r>
              <a:rPr lang="en-US" sz="2000" b="1" dirty="0" smtClean="0"/>
              <a:t> were found to be efficient.</a:t>
            </a:r>
          </a:p>
          <a:p>
            <a:pPr marL="225425" indent="-225425">
              <a:buFont typeface="Wingdings" pitchFamily="2" charset="2"/>
              <a:buChar char="§"/>
            </a:pPr>
            <a:endParaRPr lang="en-US" sz="800" b="1" dirty="0" smtClean="0"/>
          </a:p>
          <a:p>
            <a:pPr marL="225425" indent="-225425">
              <a:buFont typeface="Wingdings" pitchFamily="2" charset="2"/>
              <a:buChar char="§"/>
            </a:pPr>
            <a:r>
              <a:rPr lang="en-US" sz="2000" b="1" dirty="0" smtClean="0"/>
              <a:t>Supplementing half of the recommended dose of fertilizer with bio-fertilizer, significantly increased cotton yield.</a:t>
            </a:r>
          </a:p>
          <a:p>
            <a:pPr marL="225425" indent="-225425">
              <a:buFont typeface="Wingdings" pitchFamily="2" charset="2"/>
              <a:buChar char="§"/>
            </a:pPr>
            <a:endParaRPr lang="en-US" sz="800" b="1" dirty="0" smtClean="0"/>
          </a:p>
          <a:p>
            <a:pPr marL="225425" indent="-225425">
              <a:buFont typeface="Wingdings" pitchFamily="2" charset="2"/>
              <a:buChar char="§"/>
            </a:pPr>
            <a:r>
              <a:rPr lang="en-US" sz="2000" b="1" dirty="0" smtClean="0"/>
              <a:t>Sulphur application @ 10 kg/ha significantly increased the yield.</a:t>
            </a:r>
          </a:p>
          <a:p>
            <a:pPr marL="225425" indent="-225425">
              <a:buFont typeface="Wingdings" pitchFamily="2" charset="2"/>
              <a:buChar char="§"/>
            </a:pPr>
            <a:endParaRPr lang="en-US" sz="800" b="1" dirty="0" smtClean="0"/>
          </a:p>
          <a:p>
            <a:pPr marL="225425" indent="-225425">
              <a:buFont typeface="Wingdings" pitchFamily="2" charset="2"/>
              <a:buChar char="§"/>
            </a:pPr>
            <a:r>
              <a:rPr lang="en-US" sz="2000" b="1" dirty="0" smtClean="0"/>
              <a:t>Under rainfed conditions  phosphate application at 40 kg/ha placed at 7.5 cm, was superior to other treatments.</a:t>
            </a:r>
          </a:p>
          <a:p>
            <a:pPr marL="225425" indent="-225425">
              <a:buFont typeface="Wingdings" pitchFamily="2" charset="2"/>
              <a:buChar char="§"/>
            </a:pPr>
            <a:endParaRPr lang="en-US" sz="800" b="1" dirty="0" smtClean="0"/>
          </a:p>
          <a:p>
            <a:pPr marL="225425" indent="-225425">
              <a:buFont typeface="Wingdings" pitchFamily="2" charset="2"/>
              <a:buChar char="§"/>
            </a:pPr>
            <a:r>
              <a:rPr lang="en-US" sz="2000" b="1" dirty="0" smtClean="0"/>
              <a:t>Foliar application of 2% urea or DAP at 60 and 80 days improved the yield by 15%.</a:t>
            </a:r>
          </a:p>
          <a:p>
            <a:pPr marL="225425" indent="-225425">
              <a:buFont typeface="Wingdings" pitchFamily="2" charset="2"/>
              <a:buChar char="§"/>
            </a:pPr>
            <a:endParaRPr lang="en-US" sz="800" b="1" dirty="0" smtClean="0"/>
          </a:p>
          <a:p>
            <a:pPr marL="225425" indent="-225425">
              <a:buFont typeface="Wingdings" pitchFamily="2" charset="2"/>
              <a:buChar char="§"/>
            </a:pPr>
            <a:r>
              <a:rPr lang="en-US" sz="2000" b="1" dirty="0" smtClean="0"/>
              <a:t>Alternate sprays of potassium @ 1% and DAP @ 2% was beneficial for high yield.</a:t>
            </a:r>
          </a:p>
          <a:p>
            <a:pPr marL="225425" indent="-225425">
              <a:buFont typeface="Wingdings" pitchFamily="2" charset="2"/>
              <a:buChar char="§"/>
            </a:pPr>
            <a:endParaRPr lang="en-US" sz="800" b="1" dirty="0" smtClean="0"/>
          </a:p>
          <a:p>
            <a:pPr marL="225425" indent="-225425">
              <a:buFont typeface="Wingdings" pitchFamily="2" charset="2"/>
              <a:buChar char="§"/>
            </a:pPr>
            <a:r>
              <a:rPr lang="en-US" sz="2000" b="1" dirty="0" smtClean="0"/>
              <a:t>In the studies on long term effect of nutrient management, cotton- sorghum rotation out yielded cotton mono crop by 38%. </a:t>
            </a:r>
          </a:p>
          <a:p>
            <a:pPr marL="225425" indent="-225425">
              <a:buFont typeface="Wingdings" pitchFamily="2" charset="2"/>
              <a:buChar char="§"/>
            </a:pPr>
            <a:endParaRPr lang="en-US" sz="800" b="1" dirty="0" smtClean="0"/>
          </a:p>
          <a:p>
            <a:pPr marL="225425" indent="-225425">
              <a:buFont typeface="Wingdings" pitchFamily="2" charset="2"/>
              <a:buChar char="§"/>
            </a:pPr>
            <a:r>
              <a:rPr lang="en-US" sz="2000" b="1" dirty="0" smtClean="0"/>
              <a:t>Seed treatment with bio-fertilizers with half the recommended doses of fertilizer gave better yield.</a:t>
            </a:r>
            <a:endParaRPr lang="en-US" sz="2000" b="1" dirty="0"/>
          </a:p>
        </p:txBody>
      </p:sp>
      <p:sp>
        <p:nvSpPr>
          <p:cNvPr id="4" name="TextBox 3"/>
          <p:cNvSpPr txBox="1"/>
          <p:nvPr/>
        </p:nvSpPr>
        <p:spPr>
          <a:xfrm>
            <a:off x="533400" y="304800"/>
            <a:ext cx="8153400" cy="523220"/>
          </a:xfrm>
          <a:prstGeom prst="rect">
            <a:avLst/>
          </a:prstGeom>
          <a:noFill/>
        </p:spPr>
        <p:txBody>
          <a:bodyPr wrap="square" rtlCol="0">
            <a:spAutoFit/>
          </a:bodyPr>
          <a:lstStyle/>
          <a:p>
            <a:r>
              <a:rPr lang="en-US" sz="2800" b="1" dirty="0" smtClean="0">
                <a:solidFill>
                  <a:srgbClr val="FF0000"/>
                </a:solidFill>
              </a:rPr>
              <a:t>NUTRIENT MANAGEMENT</a:t>
            </a:r>
          </a:p>
        </p:txBody>
      </p:sp>
    </p:spTree>
  </p:cSld>
  <p:clrMapOvr>
    <a:masterClrMapping/>
  </p:clrMapOvr>
  <p:transition>
    <p:wedge/>
    <p:sndAc>
      <p:stSnd>
        <p:snd r:embed="rId2" name="arrow.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675686"/>
            <a:ext cx="7620000" cy="4401205"/>
          </a:xfrm>
          <a:prstGeom prst="rect">
            <a:avLst/>
          </a:prstGeom>
          <a:noFill/>
        </p:spPr>
        <p:txBody>
          <a:bodyPr wrap="square" rtlCol="0">
            <a:spAutoFit/>
          </a:bodyPr>
          <a:lstStyle/>
          <a:p>
            <a:pPr marL="285750" indent="-285750" algn="just">
              <a:buFont typeface="Wingdings" pitchFamily="2" charset="2"/>
              <a:buChar char="§"/>
            </a:pPr>
            <a:r>
              <a:rPr lang="en-US" sz="2000" b="1" dirty="0" smtClean="0"/>
              <a:t>Prompt availability of loan through commercial or cooperative bank on the basis or area under cultivation.</a:t>
            </a:r>
          </a:p>
          <a:p>
            <a:pPr marL="285750" indent="-285750" algn="just">
              <a:buFont typeface="Wingdings" pitchFamily="2" charset="2"/>
              <a:buChar char="§"/>
            </a:pPr>
            <a:endParaRPr lang="en-US" sz="1000" b="1" dirty="0" smtClean="0"/>
          </a:p>
          <a:p>
            <a:pPr marL="285750" indent="-285750" algn="just">
              <a:buFont typeface="Wingdings" pitchFamily="2" charset="2"/>
              <a:buChar char="§"/>
            </a:pPr>
            <a:r>
              <a:rPr lang="en-US" sz="2000" b="1" dirty="0" smtClean="0"/>
              <a:t>Freely available &amp; market oriented supply of organic, inorganic fertilizer and plant protection chemicals. </a:t>
            </a:r>
          </a:p>
          <a:p>
            <a:pPr marL="285750" indent="-285750" algn="just">
              <a:buFont typeface="Wingdings" pitchFamily="2" charset="2"/>
              <a:buChar char="§"/>
            </a:pPr>
            <a:endParaRPr lang="en-US" sz="1000" b="1" dirty="0" smtClean="0"/>
          </a:p>
          <a:p>
            <a:pPr marL="285750" indent="-285750" algn="just">
              <a:buFont typeface="Wingdings" pitchFamily="2" charset="2"/>
              <a:buChar char="§"/>
            </a:pPr>
            <a:r>
              <a:rPr lang="en-US" sz="2000" b="1" dirty="0" smtClean="0"/>
              <a:t>No restriction on the use of varities, farmer can use open pollinated, hybrid or Bt. Cotton as per their convenience .</a:t>
            </a:r>
          </a:p>
          <a:p>
            <a:pPr marL="285750" indent="-285750" algn="just">
              <a:buFont typeface="Wingdings" pitchFamily="2" charset="2"/>
              <a:buChar char="§"/>
            </a:pPr>
            <a:endParaRPr lang="en-US" sz="1000" b="1" dirty="0" smtClean="0"/>
          </a:p>
          <a:p>
            <a:pPr marL="285750" indent="-285750" algn="just">
              <a:buFont typeface="Wingdings" pitchFamily="2" charset="2"/>
              <a:buChar char="§"/>
            </a:pPr>
            <a:r>
              <a:rPr lang="en-US" sz="2000" b="1" dirty="0" smtClean="0"/>
              <a:t>Introduction of  crop insurance on cotton.</a:t>
            </a:r>
          </a:p>
          <a:p>
            <a:pPr marL="285750" indent="-285750" algn="just">
              <a:buFont typeface="Wingdings" pitchFamily="2" charset="2"/>
              <a:buChar char="§"/>
            </a:pPr>
            <a:endParaRPr lang="en-US" sz="1000" b="1" dirty="0" smtClean="0"/>
          </a:p>
          <a:p>
            <a:pPr marL="285750" indent="-285750" algn="just">
              <a:buFont typeface="Wingdings" pitchFamily="2" charset="2"/>
              <a:buChar char="§"/>
            </a:pPr>
            <a:r>
              <a:rPr lang="en-US" sz="2000" b="1" dirty="0" smtClean="0"/>
              <a:t>Modernization of ginning and pressing plants at production centers.</a:t>
            </a:r>
          </a:p>
          <a:p>
            <a:pPr marL="285750" indent="-285750" algn="just">
              <a:buFont typeface="Wingdings" pitchFamily="2" charset="2"/>
              <a:buChar char="§"/>
            </a:pPr>
            <a:endParaRPr lang="en-US" sz="1000" b="1" dirty="0" smtClean="0"/>
          </a:p>
          <a:p>
            <a:pPr marL="285750" indent="-285750" algn="just">
              <a:buFont typeface="Wingdings" pitchFamily="2" charset="2"/>
              <a:buChar char="§"/>
            </a:pPr>
            <a:r>
              <a:rPr lang="en-US" sz="2000" b="1" dirty="0" smtClean="0"/>
              <a:t>Free market for the sale of the product, without any restriction or embargo from the Government.</a:t>
            </a:r>
          </a:p>
          <a:p>
            <a:pPr marL="285750" indent="-285750" algn="just">
              <a:buFont typeface="Wingdings" pitchFamily="2" charset="2"/>
              <a:buChar char="§"/>
            </a:pPr>
            <a:endParaRPr lang="en-US" sz="1000" b="1" dirty="0" smtClean="0"/>
          </a:p>
          <a:p>
            <a:pPr marL="285750" indent="-285750" algn="just">
              <a:buFont typeface="Wingdings" pitchFamily="2" charset="2"/>
              <a:buChar char="§"/>
            </a:pPr>
            <a:r>
              <a:rPr lang="en-US" sz="2000" b="1" dirty="0" smtClean="0"/>
              <a:t>Price support system to give reasonable return to the farmers.</a:t>
            </a:r>
            <a:endParaRPr lang="en-US" sz="2000" b="1" dirty="0"/>
          </a:p>
        </p:txBody>
      </p:sp>
      <p:sp>
        <p:nvSpPr>
          <p:cNvPr id="4" name="TextBox 3"/>
          <p:cNvSpPr txBox="1"/>
          <p:nvPr/>
        </p:nvSpPr>
        <p:spPr>
          <a:xfrm>
            <a:off x="685800" y="914400"/>
            <a:ext cx="7924800" cy="769441"/>
          </a:xfrm>
          <a:prstGeom prst="rect">
            <a:avLst/>
          </a:prstGeom>
          <a:noFill/>
        </p:spPr>
        <p:txBody>
          <a:bodyPr wrap="square" rtlCol="0">
            <a:spAutoFit/>
          </a:bodyPr>
          <a:lstStyle/>
          <a:p>
            <a:r>
              <a:rPr lang="en-US" sz="2200" b="1" dirty="0" smtClean="0"/>
              <a:t>The agriculture situation in India was similar to Africa. Introduction of Reforms has made the difference.</a:t>
            </a:r>
            <a:endParaRPr lang="en-US" sz="2200" b="1" dirty="0"/>
          </a:p>
        </p:txBody>
      </p:sp>
      <p:sp>
        <p:nvSpPr>
          <p:cNvPr id="5" name="TextBox 4"/>
          <p:cNvSpPr txBox="1"/>
          <p:nvPr/>
        </p:nvSpPr>
        <p:spPr>
          <a:xfrm>
            <a:off x="533400" y="314980"/>
            <a:ext cx="8153400" cy="523220"/>
          </a:xfrm>
          <a:prstGeom prst="rect">
            <a:avLst/>
          </a:prstGeom>
          <a:noFill/>
        </p:spPr>
        <p:txBody>
          <a:bodyPr wrap="square" rtlCol="0">
            <a:spAutoFit/>
          </a:bodyPr>
          <a:lstStyle/>
          <a:p>
            <a:r>
              <a:rPr lang="en-US" sz="2800" b="1" dirty="0" smtClean="0">
                <a:solidFill>
                  <a:srgbClr val="FF0000"/>
                </a:solidFill>
              </a:rPr>
              <a:t>REFORM IN COTTON PRODUCTION IN INDIA</a:t>
            </a:r>
            <a:endParaRPr lang="en-US" sz="2800" b="1" dirty="0">
              <a:solidFill>
                <a:srgbClr val="FF0000"/>
              </a:solidFill>
            </a:endParaRPr>
          </a:p>
        </p:txBody>
      </p:sp>
    </p:spTree>
  </p:cSld>
  <p:clrMapOvr>
    <a:masterClrMapping/>
  </p:clrMapOvr>
  <p:transition>
    <p:wedge/>
    <p:sndAc>
      <p:stSnd>
        <p:snd r:embed="rId2" name="arrow.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066800"/>
            <a:ext cx="4876800" cy="3816429"/>
          </a:xfrm>
          <a:prstGeom prst="rect">
            <a:avLst/>
          </a:prstGeom>
          <a:noFill/>
        </p:spPr>
        <p:txBody>
          <a:bodyPr wrap="square" rtlCol="0">
            <a:spAutoFit/>
          </a:bodyPr>
          <a:lstStyle/>
          <a:p>
            <a:r>
              <a:rPr lang="en-US" sz="2200" b="1" dirty="0" smtClean="0"/>
              <a:t>Farmers income increased by 45-50%. </a:t>
            </a:r>
          </a:p>
          <a:p>
            <a:endParaRPr lang="en-US" sz="2200" b="1" dirty="0" smtClean="0"/>
          </a:p>
          <a:p>
            <a:r>
              <a:rPr lang="en-US" sz="2200" b="1" dirty="0" smtClean="0"/>
              <a:t>They started building RCC houses for themselves.</a:t>
            </a:r>
          </a:p>
          <a:p>
            <a:endParaRPr lang="en-US" sz="2200" b="1" dirty="0" smtClean="0"/>
          </a:p>
          <a:p>
            <a:r>
              <a:rPr lang="en-US" sz="2200" b="1" dirty="0" smtClean="0"/>
              <a:t>Purchase of tractor, car and motorbike.</a:t>
            </a:r>
          </a:p>
          <a:p>
            <a:endParaRPr lang="en-US" sz="2200" b="1" dirty="0" smtClean="0"/>
          </a:p>
          <a:p>
            <a:r>
              <a:rPr lang="en-US" sz="2200" b="1" dirty="0" smtClean="0"/>
              <a:t>Sending their children to public school.</a:t>
            </a:r>
          </a:p>
          <a:p>
            <a:endParaRPr lang="en-US" sz="2200" b="1" dirty="0" smtClean="0"/>
          </a:p>
          <a:p>
            <a:r>
              <a:rPr lang="en-US" sz="2200" b="1" dirty="0" smtClean="0"/>
              <a:t>Providing better health and living conditions to their family members.</a:t>
            </a:r>
            <a:endParaRPr lang="en-US" sz="2200" b="1" dirty="0"/>
          </a:p>
        </p:txBody>
      </p:sp>
      <p:pic>
        <p:nvPicPr>
          <p:cNvPr id="1026" name="Picture 2" descr="C:\Documents and Settings\user\Desktop\Images\india_face_3.jpg"/>
          <p:cNvPicPr>
            <a:picLocks noChangeAspect="1" noChangeArrowheads="1"/>
          </p:cNvPicPr>
          <p:nvPr/>
        </p:nvPicPr>
        <p:blipFill>
          <a:blip r:embed="rId3" cstate="print"/>
          <a:srcRect/>
          <a:stretch>
            <a:fillRect/>
          </a:stretch>
        </p:blipFill>
        <p:spPr bwMode="auto">
          <a:xfrm>
            <a:off x="5791200" y="3581400"/>
            <a:ext cx="3200400" cy="2400300"/>
          </a:xfrm>
          <a:prstGeom prst="rect">
            <a:avLst/>
          </a:prstGeom>
          <a:noFill/>
        </p:spPr>
      </p:pic>
      <p:pic>
        <p:nvPicPr>
          <p:cNvPr id="1027" name="Picture 3" descr="C:\Documents and Settings\user\Desktop\Images\Photo Gallery of Gujarat India Farmer (6).jpg"/>
          <p:cNvPicPr>
            <a:picLocks noChangeAspect="1" noChangeArrowheads="1"/>
          </p:cNvPicPr>
          <p:nvPr/>
        </p:nvPicPr>
        <p:blipFill>
          <a:blip r:embed="rId4" cstate="print"/>
          <a:srcRect/>
          <a:stretch>
            <a:fillRect/>
          </a:stretch>
        </p:blipFill>
        <p:spPr bwMode="auto">
          <a:xfrm>
            <a:off x="5791200" y="990600"/>
            <a:ext cx="3191490" cy="2462213"/>
          </a:xfrm>
          <a:prstGeom prst="rect">
            <a:avLst/>
          </a:prstGeom>
          <a:noFill/>
        </p:spPr>
      </p:pic>
      <p:sp>
        <p:nvSpPr>
          <p:cNvPr id="7" name="TextBox 6"/>
          <p:cNvSpPr txBox="1"/>
          <p:nvPr/>
        </p:nvSpPr>
        <p:spPr>
          <a:xfrm>
            <a:off x="533400" y="314980"/>
            <a:ext cx="8153400" cy="523220"/>
          </a:xfrm>
          <a:prstGeom prst="rect">
            <a:avLst/>
          </a:prstGeom>
          <a:noFill/>
        </p:spPr>
        <p:txBody>
          <a:bodyPr wrap="square" rtlCol="0">
            <a:spAutoFit/>
          </a:bodyPr>
          <a:lstStyle/>
          <a:p>
            <a:r>
              <a:rPr lang="en-US" sz="2800" b="1" dirty="0" smtClean="0">
                <a:solidFill>
                  <a:srgbClr val="FF0000"/>
                </a:solidFill>
              </a:rPr>
              <a:t>EFFECT OF THE ABOVE REFORMS ON ECONOMY</a:t>
            </a:r>
            <a:endParaRPr lang="en-US" sz="2800" b="1" dirty="0">
              <a:solidFill>
                <a:srgbClr val="FF0000"/>
              </a:solidFill>
            </a:endParaRPr>
          </a:p>
        </p:txBody>
      </p:sp>
    </p:spTree>
  </p:cSld>
  <p:clrMapOvr>
    <a:masterClrMapping/>
  </p:clrMapOvr>
  <p:transition>
    <p:wedge/>
    <p:sndAc>
      <p:stSnd>
        <p:snd r:embed="rId2" name="arrow.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447086"/>
            <a:ext cx="8763000" cy="4401205"/>
          </a:xfrm>
          <a:prstGeom prst="rect">
            <a:avLst/>
          </a:prstGeom>
          <a:noFill/>
        </p:spPr>
        <p:txBody>
          <a:bodyPr wrap="square" rtlCol="0">
            <a:spAutoFit/>
          </a:bodyPr>
          <a:lstStyle/>
          <a:p>
            <a:r>
              <a:rPr lang="en-US" sz="2000" b="1" dirty="0" smtClean="0"/>
              <a:t>Lucky Group of companies in collaboration with Agricultural Research Corporation (ARC) of Sudan Govt. has under taken projects for improvement of cotton in that country.</a:t>
            </a:r>
          </a:p>
          <a:p>
            <a:endParaRPr lang="en-US" sz="1000" b="1" dirty="0" smtClean="0"/>
          </a:p>
          <a:p>
            <a:r>
              <a:rPr lang="en-US" sz="2000" b="1" dirty="0" smtClean="0"/>
              <a:t>Six hybrid varieties were introduced from India and  were tried at randomized block design trials, at two locations.</a:t>
            </a:r>
          </a:p>
          <a:p>
            <a:endParaRPr lang="en-US" sz="1000" b="1" dirty="0" smtClean="0"/>
          </a:p>
          <a:p>
            <a:r>
              <a:rPr lang="en-US" sz="2000" b="1" dirty="0" smtClean="0"/>
              <a:t>Bt cotton was also introduced under controlled conditions and trials were conducted in the Poly House for back crossing of Indian Bt. Cotton with Sudanese varieties for three generation to get F3, using Indian varieties as a male partner.</a:t>
            </a:r>
          </a:p>
          <a:p>
            <a:endParaRPr lang="en-US" sz="2000" b="1" dirty="0" smtClean="0"/>
          </a:p>
          <a:p>
            <a:r>
              <a:rPr lang="en-US" sz="2000" b="1" dirty="0" smtClean="0"/>
              <a:t>At the third generation (F3 progeny) will have 50% genes of Bt. Cotton and 50% genes of Sudan origin.</a:t>
            </a:r>
          </a:p>
          <a:p>
            <a:endParaRPr lang="en-US" sz="2000" b="1" dirty="0" smtClean="0"/>
          </a:p>
          <a:p>
            <a:endParaRPr lang="en-US" sz="1000" b="1" dirty="0" smtClean="0"/>
          </a:p>
          <a:p>
            <a:endParaRPr lang="en-US" sz="1000" b="1" dirty="0" smtClean="0"/>
          </a:p>
        </p:txBody>
      </p:sp>
      <p:sp>
        <p:nvSpPr>
          <p:cNvPr id="4" name="TextBox 3"/>
          <p:cNvSpPr txBox="1"/>
          <p:nvPr/>
        </p:nvSpPr>
        <p:spPr>
          <a:xfrm>
            <a:off x="533400" y="314980"/>
            <a:ext cx="8382000" cy="954107"/>
          </a:xfrm>
          <a:prstGeom prst="rect">
            <a:avLst/>
          </a:prstGeom>
          <a:noFill/>
        </p:spPr>
        <p:txBody>
          <a:bodyPr wrap="square" rtlCol="0">
            <a:spAutoFit/>
          </a:bodyPr>
          <a:lstStyle/>
          <a:p>
            <a:pPr algn="ctr"/>
            <a:r>
              <a:rPr lang="en-US" sz="2800" b="1" dirty="0" smtClean="0">
                <a:solidFill>
                  <a:srgbClr val="FF0000"/>
                </a:solidFill>
              </a:rPr>
              <a:t>JOB UNDERTAKEN BY </a:t>
            </a:r>
          </a:p>
          <a:p>
            <a:pPr algn="ctr"/>
            <a:r>
              <a:rPr lang="en-US" sz="2800" b="1" dirty="0" smtClean="0">
                <a:solidFill>
                  <a:srgbClr val="FF0000"/>
                </a:solidFill>
              </a:rPr>
              <a:t>THE LUCKY GROUP OF COMPANIES IN SUDAN</a:t>
            </a:r>
            <a:endParaRPr lang="en-US" sz="2800" b="1" dirty="0">
              <a:solidFill>
                <a:srgbClr val="FF0000"/>
              </a:solidFill>
            </a:endParaRPr>
          </a:p>
        </p:txBody>
      </p:sp>
    </p:spTree>
  </p:cSld>
  <p:clrMapOvr>
    <a:masterClrMapping/>
  </p:clrMapOvr>
  <p:transition>
    <p:wedge/>
    <p:sndAc>
      <p:stSnd>
        <p:snd r:embed="rId2" name="arrow.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14980"/>
            <a:ext cx="8153400" cy="523220"/>
          </a:xfrm>
          <a:prstGeom prst="rect">
            <a:avLst/>
          </a:prstGeom>
          <a:noFill/>
        </p:spPr>
        <p:txBody>
          <a:bodyPr wrap="square" rtlCol="0">
            <a:spAutoFit/>
          </a:bodyPr>
          <a:lstStyle/>
          <a:p>
            <a:r>
              <a:rPr lang="en-US" sz="2800" b="1" dirty="0" smtClean="0">
                <a:solidFill>
                  <a:srgbClr val="FF0000"/>
                </a:solidFill>
              </a:rPr>
              <a:t>LAYOUT OF THE TRIAL AT SUDAN</a:t>
            </a:r>
            <a:endParaRPr lang="en-US" sz="2800" b="1" dirty="0">
              <a:solidFill>
                <a:srgbClr val="FF0000"/>
              </a:solidFill>
            </a:endParaRPr>
          </a:p>
        </p:txBody>
      </p:sp>
      <p:pic>
        <p:nvPicPr>
          <p:cNvPr id="1026" name="Picture 2" descr="C:\Documents and Settings\Rohit Mittal\Desktop\Cotton\1.JPG"/>
          <p:cNvPicPr>
            <a:picLocks noChangeAspect="1" noChangeArrowheads="1"/>
          </p:cNvPicPr>
          <p:nvPr/>
        </p:nvPicPr>
        <p:blipFill>
          <a:blip r:embed="rId3" cstate="print"/>
          <a:srcRect/>
          <a:stretch>
            <a:fillRect/>
          </a:stretch>
        </p:blipFill>
        <p:spPr bwMode="auto">
          <a:xfrm>
            <a:off x="523875" y="952500"/>
            <a:ext cx="8096250" cy="5600700"/>
          </a:xfrm>
          <a:prstGeom prst="rect">
            <a:avLst/>
          </a:prstGeom>
          <a:noFill/>
        </p:spPr>
      </p:pic>
    </p:spTree>
  </p:cSld>
  <p:clrMapOvr>
    <a:masterClrMapping/>
  </p:clrMapOvr>
  <p:transition>
    <p:wedge/>
    <p:sndAc>
      <p:stSnd>
        <p:snd r:embed="rId2" name="arrow.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14980"/>
            <a:ext cx="8153400" cy="523220"/>
          </a:xfrm>
          <a:prstGeom prst="rect">
            <a:avLst/>
          </a:prstGeom>
          <a:noFill/>
        </p:spPr>
        <p:txBody>
          <a:bodyPr wrap="square" rtlCol="0">
            <a:spAutoFit/>
          </a:bodyPr>
          <a:lstStyle/>
          <a:p>
            <a:r>
              <a:rPr lang="en-US" sz="2800" b="1" dirty="0" smtClean="0">
                <a:solidFill>
                  <a:srgbClr val="FF0000"/>
                </a:solidFill>
              </a:rPr>
              <a:t>VIEW OF THE SUDAN TRIAL</a:t>
            </a:r>
            <a:endParaRPr lang="en-US" sz="2800" b="1" dirty="0">
              <a:solidFill>
                <a:srgbClr val="FF0000"/>
              </a:solidFill>
            </a:endParaRPr>
          </a:p>
        </p:txBody>
      </p:sp>
      <p:pic>
        <p:nvPicPr>
          <p:cNvPr id="2050" name="Picture 2" descr="C:\Documents and Settings\Rohit Mittal\Desktop\Cotton\2.JPG"/>
          <p:cNvPicPr>
            <a:picLocks noChangeAspect="1" noChangeArrowheads="1"/>
          </p:cNvPicPr>
          <p:nvPr/>
        </p:nvPicPr>
        <p:blipFill>
          <a:blip r:embed="rId3" cstate="print"/>
          <a:srcRect/>
          <a:stretch>
            <a:fillRect/>
          </a:stretch>
        </p:blipFill>
        <p:spPr bwMode="auto">
          <a:xfrm>
            <a:off x="561975" y="895350"/>
            <a:ext cx="8020050" cy="5581650"/>
          </a:xfrm>
          <a:prstGeom prst="rect">
            <a:avLst/>
          </a:prstGeom>
          <a:noFill/>
        </p:spPr>
      </p:pic>
    </p:spTree>
  </p:cSld>
  <p:clrMapOvr>
    <a:masterClrMapping/>
  </p:clrMapOvr>
  <p:transition>
    <p:wedge/>
    <p:sndAc>
      <p:stSnd>
        <p:snd r:embed="rId2" name="arrow.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57200" y="1524000"/>
          <a:ext cx="8229600" cy="3999616"/>
        </p:xfrm>
        <a:graphic>
          <a:graphicData uri="http://schemas.openxmlformats.org/drawingml/2006/table">
            <a:tbl>
              <a:tblPr bandRow="1">
                <a:tableStyleId>{3C2FFA5D-87B4-456A-9821-1D502468CF0F}</a:tableStyleId>
              </a:tblPr>
              <a:tblGrid>
                <a:gridCol w="1371600"/>
                <a:gridCol w="1371600"/>
                <a:gridCol w="1371600"/>
                <a:gridCol w="1371600"/>
                <a:gridCol w="1371600"/>
                <a:gridCol w="1371600"/>
              </a:tblGrid>
              <a:tr h="432033">
                <a:tc>
                  <a:txBody>
                    <a:bodyPr/>
                    <a:lstStyle/>
                    <a:p>
                      <a:pPr algn="ctr"/>
                      <a:r>
                        <a:rPr lang="en-US" sz="1600" b="1" dirty="0" smtClean="0"/>
                        <a:t>Varities</a:t>
                      </a:r>
                      <a:endParaRPr lang="en-US" sz="1600" b="1" dirty="0"/>
                    </a:p>
                  </a:txBody>
                  <a:tcPr marL="55671" marR="55671" marT="27836" marB="27836" anchor="ctr"/>
                </a:tc>
                <a:tc>
                  <a:txBody>
                    <a:bodyPr/>
                    <a:lstStyle/>
                    <a:p>
                      <a:pPr algn="ctr"/>
                      <a:r>
                        <a:rPr lang="en-US" sz="1600" b="1" dirty="0" smtClean="0"/>
                        <a:t>Replication 1 (yield kg /ha) </a:t>
                      </a:r>
                      <a:endParaRPr lang="en-US" sz="1600" b="1" dirty="0"/>
                    </a:p>
                  </a:txBody>
                  <a:tcPr marL="55671" marR="55671" marT="27836" marB="27836" anchor="ctr"/>
                </a:tc>
                <a:tc>
                  <a:txBody>
                    <a:bodyPr/>
                    <a:lstStyle/>
                    <a:p>
                      <a:pPr algn="ctr"/>
                      <a:r>
                        <a:rPr lang="en-US" sz="1600" b="1" dirty="0" smtClean="0"/>
                        <a:t>Replication2 (yield kg /ha)</a:t>
                      </a:r>
                      <a:endParaRPr lang="en-US" sz="1600" b="1" dirty="0"/>
                    </a:p>
                  </a:txBody>
                  <a:tcPr marL="55671" marR="55671" marT="27836" marB="27836" anchor="ctr"/>
                </a:tc>
                <a:tc>
                  <a:txBody>
                    <a:bodyPr/>
                    <a:lstStyle/>
                    <a:p>
                      <a:pPr algn="ctr"/>
                      <a:r>
                        <a:rPr lang="en-US" sz="1600" b="1" dirty="0" smtClean="0"/>
                        <a:t>Replication3 (yield kg /ha)</a:t>
                      </a:r>
                      <a:endParaRPr lang="en-US" sz="1600" b="1" dirty="0"/>
                    </a:p>
                  </a:txBody>
                  <a:tcPr marL="55671" marR="55671" marT="27836" marB="27836" anchor="ctr"/>
                </a:tc>
                <a:tc>
                  <a:txBody>
                    <a:bodyPr/>
                    <a:lstStyle/>
                    <a:p>
                      <a:pPr algn="ctr"/>
                      <a:r>
                        <a:rPr lang="en-US" sz="1600" b="1" dirty="0" smtClean="0"/>
                        <a:t>Replication4 (yield kg /ha)</a:t>
                      </a:r>
                      <a:endParaRPr lang="en-US" sz="1600" b="1" dirty="0"/>
                    </a:p>
                  </a:txBody>
                  <a:tcPr marL="55671" marR="55671" marT="27836" marB="27836" anchor="ctr"/>
                </a:tc>
                <a:tc>
                  <a:txBody>
                    <a:bodyPr/>
                    <a:lstStyle/>
                    <a:p>
                      <a:pPr algn="ctr"/>
                      <a:r>
                        <a:rPr lang="en-US" sz="1600" b="1" dirty="0" smtClean="0"/>
                        <a:t>Average    (yield kg /ha) </a:t>
                      </a:r>
                      <a:endParaRPr lang="en-US" sz="1600" b="1" dirty="0"/>
                    </a:p>
                  </a:txBody>
                  <a:tcPr marL="55671" marR="55671" marT="27836" marB="27836" anchor="ctr"/>
                </a:tc>
              </a:tr>
              <a:tr h="432033">
                <a:tc>
                  <a:txBody>
                    <a:bodyPr/>
                    <a:lstStyle/>
                    <a:p>
                      <a:r>
                        <a:rPr lang="en-US" sz="1600" dirty="0" smtClean="0"/>
                        <a:t>HYBRID 1</a:t>
                      </a:r>
                      <a:endParaRPr lang="en-US" sz="1600" b="1" dirty="0"/>
                    </a:p>
                  </a:txBody>
                  <a:tcPr marL="55671" marR="55671" marT="27836" marB="27836" anchor="ctr"/>
                </a:tc>
                <a:tc>
                  <a:txBody>
                    <a:bodyPr/>
                    <a:lstStyle/>
                    <a:p>
                      <a:pPr algn="r"/>
                      <a:r>
                        <a:rPr lang="en-US" sz="1600" dirty="0"/>
                        <a:t>3334.2</a:t>
                      </a:r>
                      <a:endParaRPr lang="en-US" sz="1600" b="1" dirty="0"/>
                    </a:p>
                  </a:txBody>
                  <a:tcPr marL="55671" marR="55671" marT="27836" marB="27836" anchor="ctr"/>
                </a:tc>
                <a:tc>
                  <a:txBody>
                    <a:bodyPr/>
                    <a:lstStyle/>
                    <a:p>
                      <a:pPr algn="r"/>
                      <a:r>
                        <a:rPr lang="en-US" sz="1600" dirty="0"/>
                        <a:t>3168.7</a:t>
                      </a:r>
                      <a:endParaRPr lang="en-US" sz="1600" b="1" dirty="0"/>
                    </a:p>
                  </a:txBody>
                  <a:tcPr marL="55671" marR="55671" marT="27836" marB="27836" anchor="ctr"/>
                </a:tc>
                <a:tc>
                  <a:txBody>
                    <a:bodyPr/>
                    <a:lstStyle/>
                    <a:p>
                      <a:pPr algn="r"/>
                      <a:r>
                        <a:rPr lang="en-US" sz="1600" dirty="0"/>
                        <a:t>3162.7</a:t>
                      </a:r>
                      <a:endParaRPr lang="en-US" sz="1600" b="1" dirty="0"/>
                    </a:p>
                  </a:txBody>
                  <a:tcPr marL="55671" marR="55671" marT="27836" marB="27836" anchor="ctr"/>
                </a:tc>
                <a:tc>
                  <a:txBody>
                    <a:bodyPr/>
                    <a:lstStyle/>
                    <a:p>
                      <a:pPr algn="r"/>
                      <a:r>
                        <a:rPr lang="en-US" sz="1600" dirty="0"/>
                        <a:t>3343.3</a:t>
                      </a:r>
                      <a:endParaRPr lang="en-US" sz="1600" b="1" dirty="0"/>
                    </a:p>
                  </a:txBody>
                  <a:tcPr marL="55671" marR="55671" marT="27836" marB="27836" anchor="ctr"/>
                </a:tc>
                <a:tc>
                  <a:txBody>
                    <a:bodyPr/>
                    <a:lstStyle/>
                    <a:p>
                      <a:pPr algn="r"/>
                      <a:r>
                        <a:rPr lang="en-US" sz="1600" dirty="0"/>
                        <a:t>3252.2</a:t>
                      </a:r>
                      <a:endParaRPr lang="en-US" sz="1600" b="1" dirty="0"/>
                    </a:p>
                  </a:txBody>
                  <a:tcPr marL="55671" marR="55671" marT="27836" marB="27836" anchor="ctr"/>
                </a:tc>
              </a:tr>
              <a:tr h="432033">
                <a:tc>
                  <a:txBody>
                    <a:bodyPr/>
                    <a:lstStyle/>
                    <a:p>
                      <a:r>
                        <a:rPr lang="en-US" sz="1600" dirty="0" smtClean="0"/>
                        <a:t>HYBRID 2</a:t>
                      </a:r>
                      <a:endParaRPr lang="en-US" sz="1600" b="1" dirty="0"/>
                    </a:p>
                  </a:txBody>
                  <a:tcPr marL="55671" marR="55671" marT="27836" marB="27836" anchor="ctr"/>
                </a:tc>
                <a:tc>
                  <a:txBody>
                    <a:bodyPr/>
                    <a:lstStyle/>
                    <a:p>
                      <a:pPr algn="r"/>
                      <a:r>
                        <a:rPr lang="en-US" sz="1600" dirty="0"/>
                        <a:t>2501.0</a:t>
                      </a:r>
                      <a:endParaRPr lang="en-US" sz="1600" b="1" dirty="0"/>
                    </a:p>
                  </a:txBody>
                  <a:tcPr marL="55671" marR="55671" marT="27836" marB="27836" anchor="ctr"/>
                </a:tc>
                <a:tc>
                  <a:txBody>
                    <a:bodyPr/>
                    <a:lstStyle/>
                    <a:p>
                      <a:pPr algn="r"/>
                      <a:r>
                        <a:rPr lang="en-US" sz="1600" dirty="0"/>
                        <a:t>2583.3</a:t>
                      </a:r>
                      <a:endParaRPr lang="en-US" sz="1600" b="1" dirty="0"/>
                    </a:p>
                  </a:txBody>
                  <a:tcPr marL="55671" marR="55671" marT="27836" marB="27836" anchor="ctr"/>
                </a:tc>
                <a:tc>
                  <a:txBody>
                    <a:bodyPr/>
                    <a:lstStyle/>
                    <a:p>
                      <a:pPr algn="r"/>
                      <a:r>
                        <a:rPr lang="en-US" sz="1600" dirty="0" smtClean="0"/>
                        <a:t>3003.0</a:t>
                      </a:r>
                      <a:endParaRPr lang="en-US" sz="1600" b="1" dirty="0"/>
                    </a:p>
                  </a:txBody>
                  <a:tcPr marL="55671" marR="55671" marT="27836" marB="27836" anchor="ctr"/>
                </a:tc>
                <a:tc>
                  <a:txBody>
                    <a:bodyPr/>
                    <a:lstStyle/>
                    <a:p>
                      <a:pPr algn="r"/>
                      <a:r>
                        <a:rPr lang="en-US" sz="1600" dirty="0" smtClean="0"/>
                        <a:t>2505.0</a:t>
                      </a:r>
                      <a:endParaRPr lang="en-US" sz="1600" b="1" dirty="0"/>
                    </a:p>
                  </a:txBody>
                  <a:tcPr marL="55671" marR="55671" marT="27836" marB="27836" anchor="ctr"/>
                </a:tc>
                <a:tc>
                  <a:txBody>
                    <a:bodyPr/>
                    <a:lstStyle/>
                    <a:p>
                      <a:pPr algn="r"/>
                      <a:r>
                        <a:rPr lang="en-US" sz="1600" dirty="0"/>
                        <a:t>2648.1</a:t>
                      </a:r>
                      <a:endParaRPr lang="en-US" sz="1600" b="1" dirty="0"/>
                    </a:p>
                  </a:txBody>
                  <a:tcPr marL="55671" marR="55671" marT="27836" marB="27836" anchor="ctr"/>
                </a:tc>
              </a:tr>
              <a:tr h="432033">
                <a:tc>
                  <a:txBody>
                    <a:bodyPr/>
                    <a:lstStyle/>
                    <a:p>
                      <a:r>
                        <a:rPr lang="en-US" sz="1600" dirty="0" smtClean="0"/>
                        <a:t>HYBRID 3</a:t>
                      </a:r>
                      <a:endParaRPr lang="en-US" sz="1600" b="1" dirty="0"/>
                    </a:p>
                  </a:txBody>
                  <a:tcPr marL="55671" marR="55671" marT="27836" marB="27836" anchor="ctr"/>
                </a:tc>
                <a:tc>
                  <a:txBody>
                    <a:bodyPr/>
                    <a:lstStyle/>
                    <a:p>
                      <a:pPr algn="r"/>
                      <a:r>
                        <a:rPr lang="en-US" sz="1600" dirty="0"/>
                        <a:t>2003.0</a:t>
                      </a:r>
                      <a:endParaRPr lang="en-US" sz="1600" b="1" dirty="0"/>
                    </a:p>
                  </a:txBody>
                  <a:tcPr marL="55671" marR="55671" marT="27836" marB="27836" anchor="ctr"/>
                </a:tc>
                <a:tc>
                  <a:txBody>
                    <a:bodyPr/>
                    <a:lstStyle/>
                    <a:p>
                      <a:pPr algn="r"/>
                      <a:r>
                        <a:rPr lang="en-US" sz="1600" dirty="0"/>
                        <a:t>2083.3</a:t>
                      </a:r>
                      <a:endParaRPr lang="en-US" sz="1600" b="1" dirty="0"/>
                    </a:p>
                  </a:txBody>
                  <a:tcPr marL="55671" marR="55671" marT="27836" marB="27836" anchor="ctr"/>
                </a:tc>
                <a:tc>
                  <a:txBody>
                    <a:bodyPr/>
                    <a:lstStyle/>
                    <a:p>
                      <a:pPr algn="r"/>
                      <a:r>
                        <a:rPr lang="en-US" sz="1600" dirty="0"/>
                        <a:t>2169.7</a:t>
                      </a:r>
                      <a:endParaRPr lang="en-US" sz="1600" b="1" dirty="0"/>
                    </a:p>
                  </a:txBody>
                  <a:tcPr marL="55671" marR="55671" marT="27836" marB="27836" anchor="ctr"/>
                </a:tc>
                <a:tc>
                  <a:txBody>
                    <a:bodyPr/>
                    <a:lstStyle/>
                    <a:p>
                      <a:pPr algn="r"/>
                      <a:r>
                        <a:rPr lang="en-US" sz="1600" dirty="0"/>
                        <a:t>3250</a:t>
                      </a:r>
                      <a:endParaRPr lang="en-US" sz="1600" b="1" dirty="0"/>
                    </a:p>
                  </a:txBody>
                  <a:tcPr marL="55671" marR="55671" marT="27836" marB="27836" anchor="ctr"/>
                </a:tc>
                <a:tc>
                  <a:txBody>
                    <a:bodyPr/>
                    <a:lstStyle/>
                    <a:p>
                      <a:pPr algn="r"/>
                      <a:r>
                        <a:rPr lang="en-US" sz="1600" dirty="0"/>
                        <a:t>2376.5</a:t>
                      </a:r>
                      <a:endParaRPr lang="en-US" sz="1600" b="1" dirty="0"/>
                    </a:p>
                  </a:txBody>
                  <a:tcPr marL="55671" marR="55671" marT="27836" marB="27836" anchor="ctr"/>
                </a:tc>
              </a:tr>
              <a:tr h="432033">
                <a:tc>
                  <a:txBody>
                    <a:bodyPr/>
                    <a:lstStyle/>
                    <a:p>
                      <a:r>
                        <a:rPr lang="en-US" sz="1600" dirty="0" smtClean="0"/>
                        <a:t>HYBRID 4</a:t>
                      </a:r>
                      <a:endParaRPr lang="en-US" sz="1600" b="1" dirty="0"/>
                    </a:p>
                  </a:txBody>
                  <a:tcPr marL="55671" marR="55671" marT="27836" marB="27836" anchor="ctr"/>
                </a:tc>
                <a:tc>
                  <a:txBody>
                    <a:bodyPr/>
                    <a:lstStyle/>
                    <a:p>
                      <a:pPr algn="r"/>
                      <a:r>
                        <a:rPr lang="en-US" sz="1600" dirty="0"/>
                        <a:t>3083.3</a:t>
                      </a:r>
                      <a:endParaRPr lang="en-US" sz="1600" b="1" dirty="0"/>
                    </a:p>
                  </a:txBody>
                  <a:tcPr marL="55671" marR="55671" marT="27836" marB="27836" anchor="ctr"/>
                </a:tc>
                <a:tc>
                  <a:txBody>
                    <a:bodyPr/>
                    <a:lstStyle/>
                    <a:p>
                      <a:pPr algn="r"/>
                      <a:r>
                        <a:rPr lang="en-US" sz="1600" dirty="0"/>
                        <a:t>2926.7</a:t>
                      </a:r>
                      <a:endParaRPr lang="en-US" sz="1600" b="1" dirty="0"/>
                    </a:p>
                  </a:txBody>
                  <a:tcPr marL="55671" marR="55671" marT="27836" marB="27836" anchor="ctr"/>
                </a:tc>
                <a:tc>
                  <a:txBody>
                    <a:bodyPr/>
                    <a:lstStyle/>
                    <a:p>
                      <a:pPr algn="r"/>
                      <a:r>
                        <a:rPr lang="en-US" sz="1600" dirty="0"/>
                        <a:t>2916.7</a:t>
                      </a:r>
                      <a:endParaRPr lang="en-US" sz="1600" b="1" dirty="0"/>
                    </a:p>
                  </a:txBody>
                  <a:tcPr marL="55671" marR="55671" marT="27836" marB="27836" anchor="ctr"/>
                </a:tc>
                <a:tc>
                  <a:txBody>
                    <a:bodyPr/>
                    <a:lstStyle/>
                    <a:p>
                      <a:pPr algn="r"/>
                      <a:r>
                        <a:rPr lang="en-US" sz="1600" dirty="0"/>
                        <a:t>3086.3</a:t>
                      </a:r>
                      <a:endParaRPr lang="en-US" sz="1600" b="1" dirty="0"/>
                    </a:p>
                  </a:txBody>
                  <a:tcPr marL="55671" marR="55671" marT="27836" marB="27836" anchor="ctr"/>
                </a:tc>
                <a:tc>
                  <a:txBody>
                    <a:bodyPr/>
                    <a:lstStyle/>
                    <a:p>
                      <a:pPr algn="r"/>
                      <a:r>
                        <a:rPr lang="en-US" sz="1600" dirty="0"/>
                        <a:t>3003.3</a:t>
                      </a:r>
                      <a:endParaRPr lang="en-US" sz="1600" b="1" dirty="0"/>
                    </a:p>
                  </a:txBody>
                  <a:tcPr marL="55671" marR="55671" marT="27836" marB="27836" anchor="ctr"/>
                </a:tc>
              </a:tr>
              <a:tr h="432033">
                <a:tc>
                  <a:txBody>
                    <a:bodyPr/>
                    <a:lstStyle/>
                    <a:p>
                      <a:r>
                        <a:rPr lang="en-US" sz="1600" dirty="0" smtClean="0"/>
                        <a:t>HYBRID 5</a:t>
                      </a:r>
                      <a:endParaRPr lang="en-US" sz="1600" b="1" dirty="0"/>
                    </a:p>
                  </a:txBody>
                  <a:tcPr marL="55671" marR="55671" marT="27836" marB="27836" anchor="ctr"/>
                </a:tc>
                <a:tc>
                  <a:txBody>
                    <a:bodyPr/>
                    <a:lstStyle/>
                    <a:p>
                      <a:pPr algn="r"/>
                      <a:r>
                        <a:rPr lang="en-US" sz="1600" dirty="0"/>
                        <a:t>2667.1</a:t>
                      </a:r>
                      <a:endParaRPr lang="en-US" sz="1600" b="1" dirty="0"/>
                    </a:p>
                  </a:txBody>
                  <a:tcPr marL="55671" marR="55671" marT="27836" marB="27836" anchor="ctr"/>
                </a:tc>
                <a:tc>
                  <a:txBody>
                    <a:bodyPr/>
                    <a:lstStyle/>
                    <a:p>
                      <a:pPr algn="r"/>
                      <a:r>
                        <a:rPr lang="en-US" sz="1600" dirty="0" smtClean="0"/>
                        <a:t>3002.0</a:t>
                      </a:r>
                      <a:endParaRPr lang="en-US" sz="1600" b="1" dirty="0"/>
                    </a:p>
                  </a:txBody>
                  <a:tcPr marL="55671" marR="55671" marT="27836" marB="27836" anchor="ctr"/>
                </a:tc>
                <a:tc>
                  <a:txBody>
                    <a:bodyPr/>
                    <a:lstStyle/>
                    <a:p>
                      <a:pPr algn="r"/>
                      <a:r>
                        <a:rPr lang="en-US" sz="1600" dirty="0"/>
                        <a:t>3336.3</a:t>
                      </a:r>
                      <a:endParaRPr lang="en-US" sz="1600" b="1" dirty="0"/>
                    </a:p>
                  </a:txBody>
                  <a:tcPr marL="55671" marR="55671" marT="27836" marB="27836" anchor="ctr"/>
                </a:tc>
                <a:tc>
                  <a:txBody>
                    <a:bodyPr/>
                    <a:lstStyle/>
                    <a:p>
                      <a:pPr algn="r"/>
                      <a:r>
                        <a:rPr lang="en-US" sz="1600" dirty="0"/>
                        <a:t>2418.7</a:t>
                      </a:r>
                      <a:endParaRPr lang="en-US" sz="1600" b="1" dirty="0"/>
                    </a:p>
                  </a:txBody>
                  <a:tcPr marL="55671" marR="55671" marT="27836" marB="27836" anchor="ctr"/>
                </a:tc>
                <a:tc>
                  <a:txBody>
                    <a:bodyPr/>
                    <a:lstStyle/>
                    <a:p>
                      <a:pPr algn="r"/>
                      <a:r>
                        <a:rPr lang="en-US" sz="1600" dirty="0" smtClean="0"/>
                        <a:t>2856.0</a:t>
                      </a:r>
                      <a:endParaRPr lang="en-US" sz="1600" b="1" dirty="0"/>
                    </a:p>
                  </a:txBody>
                  <a:tcPr marL="55671" marR="55671" marT="27836" marB="27836" anchor="ctr"/>
                </a:tc>
              </a:tr>
              <a:tr h="432033">
                <a:tc>
                  <a:txBody>
                    <a:bodyPr/>
                    <a:lstStyle/>
                    <a:p>
                      <a:r>
                        <a:rPr lang="en-US" sz="1600" dirty="0" smtClean="0"/>
                        <a:t>HYBRID 6</a:t>
                      </a:r>
                      <a:endParaRPr lang="en-US" sz="1600" b="1" dirty="0"/>
                    </a:p>
                  </a:txBody>
                  <a:tcPr marL="55671" marR="55671" marT="27836" marB="27836" anchor="ctr"/>
                </a:tc>
                <a:tc>
                  <a:txBody>
                    <a:bodyPr/>
                    <a:lstStyle/>
                    <a:p>
                      <a:pPr algn="r"/>
                      <a:r>
                        <a:rPr lang="en-US" sz="1600" dirty="0"/>
                        <a:t>2503.4</a:t>
                      </a:r>
                      <a:endParaRPr lang="en-US" sz="1600" b="1" dirty="0"/>
                    </a:p>
                  </a:txBody>
                  <a:tcPr marL="55671" marR="55671" marT="27836" marB="27836" anchor="ctr"/>
                </a:tc>
                <a:tc>
                  <a:txBody>
                    <a:bodyPr/>
                    <a:lstStyle/>
                    <a:p>
                      <a:pPr algn="r"/>
                      <a:r>
                        <a:rPr lang="en-US" sz="1600" dirty="0"/>
                        <a:t>3163.7</a:t>
                      </a:r>
                      <a:endParaRPr lang="en-US" sz="1600" b="1" dirty="0"/>
                    </a:p>
                  </a:txBody>
                  <a:tcPr marL="55671" marR="55671" marT="27836" marB="27836" anchor="ctr"/>
                </a:tc>
                <a:tc>
                  <a:txBody>
                    <a:bodyPr/>
                    <a:lstStyle/>
                    <a:p>
                      <a:pPr algn="r"/>
                      <a:r>
                        <a:rPr lang="en-US" sz="1600" dirty="0"/>
                        <a:t>3166.7</a:t>
                      </a:r>
                      <a:endParaRPr lang="en-US" sz="1600" b="1" dirty="0"/>
                    </a:p>
                  </a:txBody>
                  <a:tcPr marL="55671" marR="55671" marT="27836" marB="27836" anchor="ctr"/>
                </a:tc>
                <a:tc>
                  <a:txBody>
                    <a:bodyPr/>
                    <a:lstStyle/>
                    <a:p>
                      <a:pPr algn="r"/>
                      <a:r>
                        <a:rPr lang="en-US" sz="1600" dirty="0"/>
                        <a:t>2343.3</a:t>
                      </a:r>
                      <a:endParaRPr lang="en-US" sz="1600" b="1" dirty="0"/>
                    </a:p>
                  </a:txBody>
                  <a:tcPr marL="55671" marR="55671" marT="27836" marB="27836" anchor="ctr"/>
                </a:tc>
                <a:tc>
                  <a:txBody>
                    <a:bodyPr/>
                    <a:lstStyle/>
                    <a:p>
                      <a:pPr algn="r"/>
                      <a:r>
                        <a:rPr lang="en-US" sz="1600" dirty="0"/>
                        <a:t>2794.3</a:t>
                      </a:r>
                      <a:endParaRPr lang="en-US" sz="1600" b="1" dirty="0"/>
                    </a:p>
                  </a:txBody>
                  <a:tcPr marL="55671" marR="55671" marT="27836" marB="27836" anchor="ctr"/>
                </a:tc>
              </a:tr>
              <a:tr h="432033">
                <a:tc>
                  <a:txBody>
                    <a:bodyPr/>
                    <a:lstStyle/>
                    <a:p>
                      <a:r>
                        <a:rPr lang="en-US" sz="1600" dirty="0" err="1" smtClean="0"/>
                        <a:t>Hamid</a:t>
                      </a:r>
                      <a:r>
                        <a:rPr lang="en-US" sz="1600" dirty="0" smtClean="0"/>
                        <a:t> (Sudan)</a:t>
                      </a:r>
                      <a:endParaRPr lang="en-US" sz="1600" b="1" dirty="0"/>
                    </a:p>
                  </a:txBody>
                  <a:tcPr marL="55671" marR="55671" marT="27836" marB="27836" anchor="ctr"/>
                </a:tc>
                <a:tc>
                  <a:txBody>
                    <a:bodyPr/>
                    <a:lstStyle/>
                    <a:p>
                      <a:pPr algn="r"/>
                      <a:r>
                        <a:rPr lang="en-US" sz="1600" dirty="0"/>
                        <a:t>2917.7</a:t>
                      </a:r>
                      <a:endParaRPr lang="en-US" sz="1600" b="1" dirty="0"/>
                    </a:p>
                  </a:txBody>
                  <a:tcPr marL="55671" marR="55671" marT="27836" marB="27836" anchor="ctr"/>
                </a:tc>
                <a:tc>
                  <a:txBody>
                    <a:bodyPr/>
                    <a:lstStyle/>
                    <a:p>
                      <a:pPr algn="r"/>
                      <a:r>
                        <a:rPr lang="en-US" sz="1600" dirty="0" smtClean="0"/>
                        <a:t>2750.0</a:t>
                      </a:r>
                      <a:endParaRPr lang="en-US" sz="1600" b="1" dirty="0"/>
                    </a:p>
                  </a:txBody>
                  <a:tcPr marL="55671" marR="55671" marT="27836" marB="27836" anchor="ctr"/>
                </a:tc>
                <a:tc>
                  <a:txBody>
                    <a:bodyPr/>
                    <a:lstStyle/>
                    <a:p>
                      <a:pPr algn="r"/>
                      <a:r>
                        <a:rPr lang="en-US" sz="1600" dirty="0"/>
                        <a:t>2664.7</a:t>
                      </a:r>
                      <a:endParaRPr lang="en-US" sz="1600" b="1" dirty="0"/>
                    </a:p>
                  </a:txBody>
                  <a:tcPr marL="55671" marR="55671" marT="27836" marB="27836" anchor="ctr"/>
                </a:tc>
                <a:tc>
                  <a:txBody>
                    <a:bodyPr/>
                    <a:lstStyle/>
                    <a:p>
                      <a:pPr algn="r"/>
                      <a:r>
                        <a:rPr lang="en-US" sz="1600" dirty="0"/>
                        <a:t>3353.3</a:t>
                      </a:r>
                      <a:endParaRPr lang="en-US" sz="1600" b="1" dirty="0"/>
                    </a:p>
                  </a:txBody>
                  <a:tcPr marL="55671" marR="55671" marT="27836" marB="27836" anchor="ctr"/>
                </a:tc>
                <a:tc>
                  <a:txBody>
                    <a:bodyPr/>
                    <a:lstStyle/>
                    <a:p>
                      <a:pPr algn="r"/>
                      <a:r>
                        <a:rPr lang="en-US" sz="1600" dirty="0"/>
                        <a:t>2921.4</a:t>
                      </a:r>
                      <a:endParaRPr lang="en-US" sz="1600" b="1" dirty="0"/>
                    </a:p>
                  </a:txBody>
                  <a:tcPr marL="55671" marR="55671" marT="27836" marB="27836" anchor="ctr"/>
                </a:tc>
              </a:tr>
              <a:tr h="432033">
                <a:tc>
                  <a:txBody>
                    <a:bodyPr/>
                    <a:lstStyle/>
                    <a:p>
                      <a:r>
                        <a:rPr lang="en-US" sz="1600" dirty="0" err="1" smtClean="0"/>
                        <a:t>Abdin</a:t>
                      </a:r>
                      <a:r>
                        <a:rPr lang="en-US" sz="1600" dirty="0" smtClean="0"/>
                        <a:t> (Sudan)</a:t>
                      </a:r>
                      <a:endParaRPr lang="en-US" sz="1600" b="1" dirty="0"/>
                    </a:p>
                  </a:txBody>
                  <a:tcPr marL="55671" marR="55671" marT="27836" marB="27836" anchor="ctr"/>
                </a:tc>
                <a:tc>
                  <a:txBody>
                    <a:bodyPr/>
                    <a:lstStyle/>
                    <a:p>
                      <a:pPr algn="r"/>
                      <a:r>
                        <a:rPr lang="en-US" sz="1600" dirty="0"/>
                        <a:t>2334.3</a:t>
                      </a:r>
                      <a:endParaRPr lang="en-US" sz="1600" b="1" dirty="0"/>
                    </a:p>
                  </a:txBody>
                  <a:tcPr marL="55671" marR="55671" marT="27836" marB="27836" anchor="ctr"/>
                </a:tc>
                <a:tc>
                  <a:txBody>
                    <a:bodyPr/>
                    <a:lstStyle/>
                    <a:p>
                      <a:pPr algn="r"/>
                      <a:r>
                        <a:rPr lang="en-US" sz="1600" dirty="0" smtClean="0"/>
                        <a:t>2504.0</a:t>
                      </a:r>
                      <a:endParaRPr lang="en-US" sz="1600" b="1" dirty="0"/>
                    </a:p>
                  </a:txBody>
                  <a:tcPr marL="55671" marR="55671" marT="27836" marB="27836" anchor="ctr"/>
                </a:tc>
                <a:tc>
                  <a:txBody>
                    <a:bodyPr/>
                    <a:lstStyle/>
                    <a:p>
                      <a:pPr algn="r"/>
                      <a:r>
                        <a:rPr lang="en-US" sz="1600" dirty="0"/>
                        <a:t>3339.3</a:t>
                      </a:r>
                      <a:endParaRPr lang="en-US" sz="1600" b="1" dirty="0"/>
                    </a:p>
                  </a:txBody>
                  <a:tcPr marL="55671" marR="55671" marT="27836" marB="27836" anchor="ctr"/>
                </a:tc>
                <a:tc>
                  <a:txBody>
                    <a:bodyPr/>
                    <a:lstStyle/>
                    <a:p>
                      <a:pPr algn="r"/>
                      <a:r>
                        <a:rPr lang="en-US" sz="1600" dirty="0"/>
                        <a:t>2436.7</a:t>
                      </a:r>
                      <a:endParaRPr lang="en-US" sz="1600" b="1" dirty="0"/>
                    </a:p>
                  </a:txBody>
                  <a:tcPr marL="55671" marR="55671" marT="27836" marB="27836" anchor="ctr"/>
                </a:tc>
                <a:tc>
                  <a:txBody>
                    <a:bodyPr/>
                    <a:lstStyle/>
                    <a:p>
                      <a:pPr algn="r"/>
                      <a:r>
                        <a:rPr lang="en-US" sz="1600" dirty="0"/>
                        <a:t>2653.6</a:t>
                      </a:r>
                      <a:endParaRPr lang="en-US" sz="1600" b="1" dirty="0"/>
                    </a:p>
                  </a:txBody>
                  <a:tcPr marL="55671" marR="55671" marT="27836" marB="27836" anchor="ctr"/>
                </a:tc>
              </a:tr>
            </a:tbl>
          </a:graphicData>
        </a:graphic>
      </p:graphicFrame>
      <p:sp>
        <p:nvSpPr>
          <p:cNvPr id="6" name="TextBox 5"/>
          <p:cNvSpPr txBox="1"/>
          <p:nvPr/>
        </p:nvSpPr>
        <p:spPr>
          <a:xfrm>
            <a:off x="685800" y="209490"/>
            <a:ext cx="7848600" cy="954107"/>
          </a:xfrm>
          <a:prstGeom prst="rect">
            <a:avLst/>
          </a:prstGeom>
          <a:noFill/>
        </p:spPr>
        <p:txBody>
          <a:bodyPr wrap="square" rtlCol="0">
            <a:spAutoFit/>
          </a:bodyPr>
          <a:lstStyle/>
          <a:p>
            <a:pPr algn="ctr"/>
            <a:r>
              <a:rPr lang="en-US" sz="2800" b="1" dirty="0" smtClean="0">
                <a:solidFill>
                  <a:srgbClr val="FF0000"/>
                </a:solidFill>
              </a:rPr>
              <a:t>HYBRID COTTON TRIAL - AT RAHAD  RESEARCH STATION (SUDAN)</a:t>
            </a:r>
            <a:endParaRPr lang="en-US" sz="2800" b="1" dirty="0">
              <a:solidFill>
                <a:srgbClr val="FF0000"/>
              </a:solidFill>
            </a:endParaRPr>
          </a:p>
        </p:txBody>
      </p:sp>
      <p:sp>
        <p:nvSpPr>
          <p:cNvPr id="4" name="TextBox 3"/>
          <p:cNvSpPr txBox="1"/>
          <p:nvPr/>
        </p:nvSpPr>
        <p:spPr>
          <a:xfrm>
            <a:off x="457200" y="5791200"/>
            <a:ext cx="8229600" cy="646331"/>
          </a:xfrm>
          <a:prstGeom prst="rect">
            <a:avLst/>
          </a:prstGeom>
          <a:noFill/>
        </p:spPr>
        <p:txBody>
          <a:bodyPr wrap="square" rtlCol="0">
            <a:spAutoFit/>
          </a:bodyPr>
          <a:lstStyle/>
          <a:p>
            <a:r>
              <a:rPr lang="en-US" dirty="0" smtClean="0"/>
              <a:t>Performance of two Indian Hybrid No. 1 &amp; No. 4 where superior to other Indian &amp; Sudanese varities under Sudan condition &amp; taken for further trials.</a:t>
            </a:r>
            <a:endParaRPr lang="en-US" dirty="0"/>
          </a:p>
        </p:txBody>
      </p:sp>
    </p:spTree>
  </p:cSld>
  <p:clrMapOvr>
    <a:masterClrMapping/>
  </p:clrMapOvr>
  <p:transition>
    <p:wedge/>
    <p:sndAc>
      <p:stSnd>
        <p:snd r:embed="rId2" name="arrow.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676400"/>
            <a:ext cx="3733800" cy="707886"/>
          </a:xfrm>
          <a:prstGeom prst="rect">
            <a:avLst/>
          </a:prstGeom>
          <a:noFill/>
        </p:spPr>
        <p:txBody>
          <a:bodyPr wrap="square" rtlCol="0">
            <a:spAutoFit/>
          </a:bodyPr>
          <a:lstStyle/>
          <a:p>
            <a:pPr marL="457200" indent="-457200">
              <a:buFont typeface="Arial" pitchFamily="34" charset="0"/>
              <a:buChar char="•"/>
            </a:pPr>
            <a:r>
              <a:rPr lang="en-US" sz="2000" dirty="0" smtClean="0"/>
              <a:t>Enhancement of Rice yield in the MADAGASCAR.</a:t>
            </a:r>
          </a:p>
        </p:txBody>
      </p:sp>
      <p:sp>
        <p:nvSpPr>
          <p:cNvPr id="5" name="TextBox 4"/>
          <p:cNvSpPr txBox="1"/>
          <p:nvPr/>
        </p:nvSpPr>
        <p:spPr>
          <a:xfrm>
            <a:off x="228600" y="381000"/>
            <a:ext cx="8610600" cy="830997"/>
          </a:xfrm>
          <a:prstGeom prst="rect">
            <a:avLst/>
          </a:prstGeom>
          <a:noFill/>
        </p:spPr>
        <p:txBody>
          <a:bodyPr wrap="square" rtlCol="0">
            <a:spAutoFit/>
          </a:bodyPr>
          <a:lstStyle/>
          <a:p>
            <a:r>
              <a:rPr lang="en-US" sz="2400" dirty="0" smtClean="0">
                <a:solidFill>
                  <a:srgbClr val="FF0000"/>
                </a:solidFill>
              </a:rPr>
              <a:t>Beside Cotton development program in Sudan Lucky group has also under taken projects in the following countries .</a:t>
            </a:r>
          </a:p>
        </p:txBody>
      </p:sp>
      <p:pic>
        <p:nvPicPr>
          <p:cNvPr id="11" name="Picture 3" descr="DSCN1002"/>
          <p:cNvPicPr>
            <a:picLocks noChangeAspect="1" noChangeArrowheads="1"/>
          </p:cNvPicPr>
          <p:nvPr/>
        </p:nvPicPr>
        <p:blipFill>
          <a:blip r:embed="rId3">
            <a:lum contrast="6000"/>
          </a:blip>
          <a:srcRect/>
          <a:stretch>
            <a:fillRect/>
          </a:stretch>
        </p:blipFill>
        <p:spPr bwMode="auto">
          <a:xfrm>
            <a:off x="6477000" y="1524000"/>
            <a:ext cx="2513013" cy="1905000"/>
          </a:xfrm>
          <a:prstGeom prst="rect">
            <a:avLst/>
          </a:prstGeom>
          <a:noFill/>
          <a:ln w="9525">
            <a:solidFill>
              <a:schemeClr val="accent3">
                <a:lumMod val="50000"/>
              </a:schemeClr>
            </a:solidFill>
            <a:miter lim="800000"/>
            <a:headEnd/>
            <a:tailEnd/>
          </a:ln>
        </p:spPr>
      </p:pic>
      <p:pic>
        <p:nvPicPr>
          <p:cNvPr id="13" name="Picture 5" descr="DSCN0993"/>
          <p:cNvPicPr>
            <a:picLocks noChangeAspect="1" noChangeArrowheads="1"/>
          </p:cNvPicPr>
          <p:nvPr/>
        </p:nvPicPr>
        <p:blipFill>
          <a:blip r:embed="rId4"/>
          <a:srcRect/>
          <a:stretch>
            <a:fillRect/>
          </a:stretch>
        </p:blipFill>
        <p:spPr bwMode="auto">
          <a:xfrm>
            <a:off x="3886200" y="1524000"/>
            <a:ext cx="2514600" cy="1905000"/>
          </a:xfrm>
          <a:prstGeom prst="rect">
            <a:avLst/>
          </a:prstGeom>
          <a:noFill/>
          <a:ln w="9525">
            <a:solidFill>
              <a:schemeClr val="bg2">
                <a:lumMod val="25000"/>
              </a:schemeClr>
            </a:solidFill>
            <a:miter lim="800000"/>
            <a:headEnd/>
            <a:tailEnd/>
          </a:ln>
        </p:spPr>
      </p:pic>
      <p:sp>
        <p:nvSpPr>
          <p:cNvPr id="16" name="TextBox 15"/>
          <p:cNvSpPr txBox="1"/>
          <p:nvPr/>
        </p:nvSpPr>
        <p:spPr>
          <a:xfrm>
            <a:off x="228600" y="4114801"/>
            <a:ext cx="3200400" cy="954107"/>
          </a:xfrm>
          <a:prstGeom prst="rect">
            <a:avLst/>
          </a:prstGeom>
          <a:noFill/>
        </p:spPr>
        <p:txBody>
          <a:bodyPr wrap="square" rtlCol="0">
            <a:spAutoFit/>
          </a:bodyPr>
          <a:lstStyle/>
          <a:p>
            <a:pPr marL="457200" indent="-457200">
              <a:buFont typeface="Arial" pitchFamily="34" charset="0"/>
              <a:buChar char="•"/>
            </a:pPr>
            <a:r>
              <a:rPr lang="en-US" dirty="0" smtClean="0"/>
              <a:t>Maize development program in SUDAN.</a:t>
            </a:r>
          </a:p>
          <a:p>
            <a:pPr marL="457200" indent="-457200">
              <a:buFont typeface="Arial" pitchFamily="34" charset="0"/>
              <a:buChar char="•"/>
            </a:pPr>
            <a:endParaRPr lang="en-US" sz="2000" dirty="0"/>
          </a:p>
        </p:txBody>
      </p:sp>
      <p:pic>
        <p:nvPicPr>
          <p:cNvPr id="17" name="Picture 43" descr="stemborer33"/>
          <p:cNvPicPr>
            <a:picLocks noChangeAspect="1" noChangeArrowheads="1"/>
          </p:cNvPicPr>
          <p:nvPr/>
        </p:nvPicPr>
        <p:blipFill>
          <a:blip r:embed="rId5"/>
          <a:srcRect/>
          <a:stretch>
            <a:fillRect/>
          </a:stretch>
        </p:blipFill>
        <p:spPr bwMode="auto">
          <a:xfrm>
            <a:off x="3886200" y="4114800"/>
            <a:ext cx="2362200" cy="1981200"/>
          </a:xfrm>
          <a:prstGeom prst="rect">
            <a:avLst/>
          </a:prstGeom>
          <a:noFill/>
          <a:ln w="9525">
            <a:solidFill>
              <a:schemeClr val="accent6">
                <a:lumMod val="50000"/>
                <a:alpha val="75000"/>
              </a:schemeClr>
            </a:solidFill>
            <a:miter lim="800000"/>
            <a:headEnd/>
            <a:tailEnd/>
          </a:ln>
        </p:spPr>
      </p:pic>
      <p:pic>
        <p:nvPicPr>
          <p:cNvPr id="18" name="Picture 17" descr="http://www.churchtimes.co.uk/uploads/images/p23_maize%20field%231%23.jpg"/>
          <p:cNvPicPr>
            <a:picLocks noChangeAspect="1" noChangeArrowheads="1"/>
          </p:cNvPicPr>
          <p:nvPr/>
        </p:nvPicPr>
        <p:blipFill>
          <a:blip r:embed="rId6"/>
          <a:srcRect/>
          <a:stretch>
            <a:fillRect/>
          </a:stretch>
        </p:blipFill>
        <p:spPr bwMode="auto">
          <a:xfrm>
            <a:off x="6324600" y="4114800"/>
            <a:ext cx="2667001" cy="1905000"/>
          </a:xfrm>
          <a:prstGeom prst="rect">
            <a:avLst/>
          </a:prstGeom>
          <a:ln w="38100" cap="sq">
            <a:solidFill>
              <a:schemeClr val="accent6">
                <a:lumMod val="50000"/>
                <a:alpha val="97000"/>
              </a:schemeClr>
            </a:solidFill>
            <a:prstDash val="solid"/>
            <a:miter lim="800000"/>
          </a:ln>
          <a:effectLst>
            <a:outerShdw blurRad="50800" dist="38100" dir="2700000" algn="tl" rotWithShape="0">
              <a:srgbClr val="000000">
                <a:alpha val="43000"/>
              </a:srgbClr>
            </a:outerShdw>
          </a:effectLst>
        </p:spPr>
      </p:pic>
    </p:spTree>
  </p:cSld>
  <p:clrMapOvr>
    <a:masterClrMapping/>
  </p:clrMapOvr>
  <p:transition>
    <p:wedge/>
    <p:sndAc>
      <p:stSnd>
        <p:snd r:embed="rId2" name="arrow.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4800"/>
            <a:ext cx="2819400" cy="1015663"/>
          </a:xfrm>
          <a:prstGeom prst="rect">
            <a:avLst/>
          </a:prstGeom>
          <a:noFill/>
        </p:spPr>
        <p:txBody>
          <a:bodyPr wrap="square" rtlCol="0">
            <a:spAutoFit/>
          </a:bodyPr>
          <a:lstStyle/>
          <a:p>
            <a:pPr marL="457200" indent="-457200">
              <a:buFont typeface="Arial" pitchFamily="34" charset="0"/>
              <a:buChar char="•"/>
            </a:pPr>
            <a:r>
              <a:rPr lang="en-US" sz="2000" dirty="0" smtClean="0"/>
              <a:t>Sugarcane development in ERITREA.</a:t>
            </a:r>
          </a:p>
        </p:txBody>
      </p:sp>
      <p:sp>
        <p:nvSpPr>
          <p:cNvPr id="7" name="TextBox 6"/>
          <p:cNvSpPr txBox="1"/>
          <p:nvPr/>
        </p:nvSpPr>
        <p:spPr>
          <a:xfrm>
            <a:off x="381000" y="3810000"/>
            <a:ext cx="2895600" cy="646331"/>
          </a:xfrm>
          <a:prstGeom prst="rect">
            <a:avLst/>
          </a:prstGeom>
          <a:noFill/>
        </p:spPr>
        <p:txBody>
          <a:bodyPr wrap="square" rtlCol="0">
            <a:spAutoFit/>
          </a:bodyPr>
          <a:lstStyle/>
          <a:p>
            <a:pPr marL="457200" indent="-457200">
              <a:buFont typeface="Arial" pitchFamily="34" charset="0"/>
              <a:buChar char="•"/>
            </a:pPr>
            <a:r>
              <a:rPr lang="en-US" dirty="0" smtClean="0"/>
              <a:t>Tea development program in ETHIOPIA.</a:t>
            </a:r>
          </a:p>
        </p:txBody>
      </p:sp>
      <p:pic>
        <p:nvPicPr>
          <p:cNvPr id="1026" name="Picture 2" descr="C:\Documents and Settings\user\Desktop\sugarcane3.jpg"/>
          <p:cNvPicPr>
            <a:picLocks noChangeAspect="1" noChangeArrowheads="1"/>
          </p:cNvPicPr>
          <p:nvPr/>
        </p:nvPicPr>
        <p:blipFill>
          <a:blip r:embed="rId3" cstate="print"/>
          <a:srcRect/>
          <a:stretch>
            <a:fillRect/>
          </a:stretch>
        </p:blipFill>
        <p:spPr bwMode="auto">
          <a:xfrm>
            <a:off x="3657600" y="381000"/>
            <a:ext cx="2362200" cy="2362200"/>
          </a:xfrm>
          <a:prstGeom prst="rect">
            <a:avLst/>
          </a:prstGeom>
          <a:noFill/>
          <a:ln>
            <a:solidFill>
              <a:schemeClr val="accent6">
                <a:lumMod val="50000"/>
              </a:schemeClr>
            </a:solidFill>
          </a:ln>
        </p:spPr>
      </p:pic>
      <p:pic>
        <p:nvPicPr>
          <p:cNvPr id="1027" name="Picture 3" descr="C:\Documents and Settings\user\Desktop\sugercane - 1.jpg"/>
          <p:cNvPicPr>
            <a:picLocks noChangeAspect="1" noChangeArrowheads="1"/>
          </p:cNvPicPr>
          <p:nvPr/>
        </p:nvPicPr>
        <p:blipFill>
          <a:blip r:embed="rId4"/>
          <a:srcRect/>
          <a:stretch>
            <a:fillRect/>
          </a:stretch>
        </p:blipFill>
        <p:spPr bwMode="auto">
          <a:xfrm>
            <a:off x="6400800" y="381000"/>
            <a:ext cx="2438400" cy="2362200"/>
          </a:xfrm>
          <a:prstGeom prst="rect">
            <a:avLst/>
          </a:prstGeom>
          <a:noFill/>
          <a:ln>
            <a:solidFill>
              <a:schemeClr val="accent6">
                <a:lumMod val="50000"/>
              </a:schemeClr>
            </a:solidFill>
          </a:ln>
        </p:spPr>
      </p:pic>
      <p:pic>
        <p:nvPicPr>
          <p:cNvPr id="10" name="Picture 9" descr="E:\Desktop\DSC00714 tea.JPG"/>
          <p:cNvPicPr/>
          <p:nvPr/>
        </p:nvPicPr>
        <p:blipFill>
          <a:blip r:embed="rId5" cstate="print"/>
          <a:srcRect/>
          <a:stretch>
            <a:fillRect/>
          </a:stretch>
        </p:blipFill>
        <p:spPr bwMode="auto">
          <a:xfrm>
            <a:off x="3810000" y="3276600"/>
            <a:ext cx="2286000" cy="2514600"/>
          </a:xfrm>
          <a:prstGeom prst="rect">
            <a:avLst/>
          </a:prstGeom>
          <a:noFill/>
          <a:ln w="9525">
            <a:solidFill>
              <a:schemeClr val="accent6">
                <a:lumMod val="50000"/>
              </a:schemeClr>
            </a:solidFill>
            <a:miter lim="800000"/>
            <a:headEnd/>
            <a:tailEnd/>
          </a:ln>
        </p:spPr>
      </p:pic>
      <p:pic>
        <p:nvPicPr>
          <p:cNvPr id="11" name="Picture 10" descr="E:\Desktop\DSC00711.JPG"/>
          <p:cNvPicPr/>
          <p:nvPr/>
        </p:nvPicPr>
        <p:blipFill>
          <a:blip r:embed="rId6" cstate="print"/>
          <a:srcRect/>
          <a:stretch>
            <a:fillRect/>
          </a:stretch>
        </p:blipFill>
        <p:spPr bwMode="auto">
          <a:xfrm>
            <a:off x="6553200" y="3276600"/>
            <a:ext cx="2286000" cy="2514600"/>
          </a:xfrm>
          <a:prstGeom prst="rect">
            <a:avLst/>
          </a:prstGeom>
          <a:noFill/>
          <a:ln w="9525">
            <a:solidFill>
              <a:schemeClr val="accent6">
                <a:lumMod val="50000"/>
              </a:schemeClr>
            </a:solidFill>
            <a:miter lim="800000"/>
            <a:headEnd/>
            <a:tailEnd/>
          </a:ln>
        </p:spPr>
      </p:pic>
    </p:spTree>
  </p:cSld>
  <p:clrMapOvr>
    <a:masterClrMapping/>
  </p:clrMapOvr>
  <p:transition>
    <p:wedge/>
    <p:sndAc>
      <p:stSnd>
        <p:snd r:embed="rId2" name="arrow.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143000"/>
            <a:ext cx="8153400" cy="2677656"/>
          </a:xfrm>
          <a:prstGeom prst="rect">
            <a:avLst/>
          </a:prstGeom>
          <a:noFill/>
        </p:spPr>
        <p:txBody>
          <a:bodyPr wrap="square" rtlCol="0">
            <a:spAutoFit/>
          </a:bodyPr>
          <a:lstStyle/>
          <a:p>
            <a:pPr algn="just"/>
            <a:r>
              <a:rPr lang="en-US" sz="2400" b="1" dirty="0" smtClean="0"/>
              <a:t>Cotton</a:t>
            </a:r>
            <a:r>
              <a:rPr lang="en-US" sz="2400" b="1" dirty="0"/>
              <a:t>, the white gold is one of the most important fiber crops. It plays an important role in the economy. </a:t>
            </a:r>
            <a:r>
              <a:rPr lang="en-US" sz="2400" b="1" dirty="0" smtClean="0"/>
              <a:t>In spite </a:t>
            </a:r>
            <a:r>
              <a:rPr lang="en-US" sz="2400" b="1" dirty="0"/>
              <a:t>of severe competition from synthetic fiber, cotton continues to enjoy a place of prime importance in the </a:t>
            </a:r>
            <a:r>
              <a:rPr lang="en-US" sz="2400" b="1" dirty="0" smtClean="0"/>
              <a:t>textile and other related industries. The cotton products </a:t>
            </a:r>
            <a:r>
              <a:rPr lang="en-US" sz="2400" b="1" dirty="0"/>
              <a:t>are being </a:t>
            </a:r>
            <a:r>
              <a:rPr lang="en-US" sz="2400" b="1" dirty="0" smtClean="0"/>
              <a:t>preferred </a:t>
            </a:r>
            <a:r>
              <a:rPr lang="en-US" sz="2400" b="1" dirty="0"/>
              <a:t>to synthetic one due to increasing health consciousnesses of </a:t>
            </a:r>
            <a:r>
              <a:rPr lang="en-US" sz="2400" b="1" dirty="0" smtClean="0"/>
              <a:t>the </a:t>
            </a:r>
            <a:r>
              <a:rPr lang="en-US" sz="2400" b="1" dirty="0"/>
              <a:t>people</a:t>
            </a:r>
            <a:r>
              <a:rPr lang="en-US" sz="2400" b="1" dirty="0" smtClean="0"/>
              <a:t>.</a:t>
            </a:r>
            <a:endParaRPr lang="en-US" sz="2400" b="1" dirty="0"/>
          </a:p>
        </p:txBody>
      </p:sp>
      <p:sp>
        <p:nvSpPr>
          <p:cNvPr id="5" name="TextBox 4"/>
          <p:cNvSpPr txBox="1"/>
          <p:nvPr/>
        </p:nvSpPr>
        <p:spPr>
          <a:xfrm>
            <a:off x="609600" y="304800"/>
            <a:ext cx="7772400" cy="523220"/>
          </a:xfrm>
          <a:prstGeom prst="rect">
            <a:avLst/>
          </a:prstGeom>
          <a:noFill/>
        </p:spPr>
        <p:txBody>
          <a:bodyPr wrap="square" rtlCol="0">
            <a:spAutoFit/>
          </a:bodyPr>
          <a:lstStyle/>
          <a:p>
            <a:r>
              <a:rPr lang="en-US" sz="2800" b="1" dirty="0" smtClean="0">
                <a:solidFill>
                  <a:srgbClr val="FF0000"/>
                </a:solidFill>
              </a:rPr>
              <a:t>INTRODUCTION</a:t>
            </a:r>
            <a:endParaRPr lang="en-US" dirty="0"/>
          </a:p>
        </p:txBody>
      </p:sp>
    </p:spTree>
  </p:cSld>
  <p:clrMapOvr>
    <a:masterClrMapping/>
  </p:clrMapOvr>
  <p:transition>
    <p:wedge/>
    <p:sndAc>
      <p:stSnd>
        <p:snd r:embed="rId2" name="arrow.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90600"/>
            <a:ext cx="2743200" cy="646331"/>
          </a:xfrm>
          <a:prstGeom prst="rect">
            <a:avLst/>
          </a:prstGeom>
        </p:spPr>
        <p:txBody>
          <a:bodyPr wrap="square">
            <a:spAutoFit/>
          </a:bodyPr>
          <a:lstStyle/>
          <a:p>
            <a:pPr marL="457200" indent="-457200">
              <a:buFont typeface="Arial" pitchFamily="34" charset="0"/>
              <a:buChar char="•"/>
            </a:pPr>
            <a:r>
              <a:rPr lang="en-US" dirty="0" smtClean="0"/>
              <a:t>Rice production in Ivory Cost.</a:t>
            </a:r>
          </a:p>
        </p:txBody>
      </p:sp>
      <p:pic>
        <p:nvPicPr>
          <p:cNvPr id="4" name="Picture 3" descr="C:\Documents and Settings\user\Desktop\My System Data\Madagascar pictures\Madagascar 2nd Visit 9-22 May,09\20 May,09\PICT0041.JPG"/>
          <p:cNvPicPr/>
          <p:nvPr/>
        </p:nvPicPr>
        <p:blipFill>
          <a:blip r:embed="rId3" cstate="print"/>
          <a:srcRect/>
          <a:stretch>
            <a:fillRect/>
          </a:stretch>
        </p:blipFill>
        <p:spPr bwMode="auto">
          <a:xfrm>
            <a:off x="4038601" y="685800"/>
            <a:ext cx="2285999" cy="2362200"/>
          </a:xfrm>
          <a:prstGeom prst="rect">
            <a:avLst/>
          </a:prstGeom>
          <a:noFill/>
          <a:ln w="9525">
            <a:noFill/>
            <a:miter lim="800000"/>
            <a:headEnd/>
            <a:tailEnd/>
          </a:ln>
        </p:spPr>
      </p:pic>
      <p:sp>
        <p:nvSpPr>
          <p:cNvPr id="5" name="TextBox 4"/>
          <p:cNvSpPr txBox="1"/>
          <p:nvPr/>
        </p:nvSpPr>
        <p:spPr>
          <a:xfrm>
            <a:off x="381000" y="4572000"/>
            <a:ext cx="2971800" cy="646331"/>
          </a:xfrm>
          <a:prstGeom prst="rect">
            <a:avLst/>
          </a:prstGeom>
          <a:noFill/>
        </p:spPr>
        <p:txBody>
          <a:bodyPr wrap="square" rtlCol="0">
            <a:spAutoFit/>
          </a:bodyPr>
          <a:lstStyle/>
          <a:p>
            <a:pPr>
              <a:buFont typeface="Arial" pitchFamily="34" charset="0"/>
              <a:buChar char="•"/>
            </a:pPr>
            <a:r>
              <a:rPr lang="en-US" dirty="0" smtClean="0"/>
              <a:t>    Demonstration &amp; Training     Program  in MADAGASCAR</a:t>
            </a:r>
            <a:endParaRPr lang="en-US" dirty="0"/>
          </a:p>
        </p:txBody>
      </p:sp>
      <p:pic>
        <p:nvPicPr>
          <p:cNvPr id="6" name="Picture 2" descr="C:\Documents and Settings\user\My Documents\My Pictures\kiboko - Picture Gallery All_files\dareda_01 maize.JPG"/>
          <p:cNvPicPr>
            <a:picLocks noChangeAspect="1" noChangeArrowheads="1"/>
          </p:cNvPicPr>
          <p:nvPr/>
        </p:nvPicPr>
        <p:blipFill>
          <a:blip r:embed="rId4"/>
          <a:srcRect/>
          <a:stretch>
            <a:fillRect/>
          </a:stretch>
        </p:blipFill>
        <p:spPr bwMode="auto">
          <a:xfrm>
            <a:off x="6781800" y="3733800"/>
            <a:ext cx="2209800" cy="2667000"/>
          </a:xfrm>
          <a:prstGeom prst="rect">
            <a:avLst/>
          </a:prstGeom>
          <a:noFill/>
        </p:spPr>
      </p:pic>
      <p:pic>
        <p:nvPicPr>
          <p:cNvPr id="8" name="Picture 7" descr="C:\Documents and Settings\user\Desktop\My System Data\Madagascar pictures\Training in Mcar_Nov 2009\IMG_0019.JPG"/>
          <p:cNvPicPr/>
          <p:nvPr/>
        </p:nvPicPr>
        <p:blipFill>
          <a:blip r:embed="rId5" cstate="print"/>
          <a:srcRect/>
          <a:stretch>
            <a:fillRect/>
          </a:stretch>
        </p:blipFill>
        <p:spPr bwMode="auto">
          <a:xfrm>
            <a:off x="4191000" y="3733799"/>
            <a:ext cx="2371725" cy="2590801"/>
          </a:xfrm>
          <a:prstGeom prst="rect">
            <a:avLst/>
          </a:prstGeom>
          <a:noFill/>
          <a:ln w="9525">
            <a:noFill/>
            <a:miter lim="800000"/>
            <a:headEnd/>
            <a:tailEnd/>
          </a:ln>
        </p:spPr>
      </p:pic>
      <p:pic>
        <p:nvPicPr>
          <p:cNvPr id="9" name="Picture 8" descr="C:\Documents and Settings\user\Desktop\My System Data\Madagascar pictures\Madagascar Visit Pics\13 May,09\PICT0012.JPG"/>
          <p:cNvPicPr/>
          <p:nvPr/>
        </p:nvPicPr>
        <p:blipFill>
          <a:blip r:embed="rId6" cstate="print"/>
          <a:srcRect/>
          <a:stretch>
            <a:fillRect/>
          </a:stretch>
        </p:blipFill>
        <p:spPr bwMode="auto">
          <a:xfrm>
            <a:off x="6705600" y="685799"/>
            <a:ext cx="2133600" cy="2362201"/>
          </a:xfrm>
          <a:prstGeom prst="rect">
            <a:avLst/>
          </a:prstGeom>
          <a:noFill/>
          <a:ln w="9525">
            <a:noFill/>
            <a:miter lim="800000"/>
            <a:headEnd/>
            <a:tailEnd/>
          </a:ln>
        </p:spPr>
      </p:pic>
    </p:spTree>
  </p:cSld>
  <p:clrMapOvr>
    <a:masterClrMapping/>
  </p:clrMapOvr>
  <p:transition>
    <p:wedge/>
    <p:sndAc>
      <p:stSnd>
        <p:snd r:embed="rId2" name="arrow.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990600"/>
            <a:ext cx="8382000" cy="5078313"/>
          </a:xfrm>
          <a:prstGeom prst="rect">
            <a:avLst/>
          </a:prstGeom>
          <a:noFill/>
        </p:spPr>
        <p:txBody>
          <a:bodyPr wrap="square" rtlCol="0">
            <a:spAutoFit/>
          </a:bodyPr>
          <a:lstStyle/>
          <a:p>
            <a:pPr marL="342900" indent="-342900">
              <a:buFont typeface="+mj-lt"/>
              <a:buAutoNum type="arabicPeriod"/>
            </a:pPr>
            <a:r>
              <a:rPr lang="en-US" sz="2000" b="1" dirty="0" smtClean="0"/>
              <a:t>Complete Solution for Rice, wheat, maize, cotton &amp; Sugarcane with assured increase in yield</a:t>
            </a:r>
          </a:p>
          <a:p>
            <a:pPr marL="342900" indent="-342900">
              <a:buFont typeface="+mj-lt"/>
              <a:buAutoNum type="arabicPeriod"/>
            </a:pPr>
            <a:endParaRPr lang="en-US" sz="800" b="1" dirty="0" smtClean="0"/>
          </a:p>
          <a:p>
            <a:pPr marL="342900" indent="-342900">
              <a:buFont typeface="+mj-lt"/>
              <a:buAutoNum type="arabicPeriod"/>
            </a:pPr>
            <a:r>
              <a:rPr lang="en-US" sz="2000" b="1" dirty="0" smtClean="0"/>
              <a:t>Supply of Bio-Fertilizers &amp; installation of Bio-Fertilizer plant</a:t>
            </a:r>
          </a:p>
          <a:p>
            <a:pPr marL="342900" indent="-342900">
              <a:buFont typeface="+mj-lt"/>
              <a:buAutoNum type="arabicPeriod"/>
            </a:pPr>
            <a:endParaRPr lang="en-US" sz="800" b="1" dirty="0" smtClean="0"/>
          </a:p>
          <a:p>
            <a:pPr marL="342900" indent="-342900">
              <a:buFont typeface="+mj-lt"/>
              <a:buAutoNum type="arabicPeriod"/>
            </a:pPr>
            <a:r>
              <a:rPr lang="en-US" sz="2000" b="1" dirty="0" smtClean="0"/>
              <a:t>Erection &amp; Commissioning of  NPK Granulation Plant &amp; Single Super Phosphate plant</a:t>
            </a:r>
          </a:p>
          <a:p>
            <a:pPr marL="342900" indent="-342900">
              <a:buFont typeface="+mj-lt"/>
              <a:buAutoNum type="arabicPeriod"/>
            </a:pPr>
            <a:endParaRPr lang="en-US" sz="800" b="1" dirty="0" smtClean="0"/>
          </a:p>
          <a:p>
            <a:pPr marL="342900" indent="-342900">
              <a:buFont typeface="+mj-lt"/>
              <a:buAutoNum type="arabicPeriod"/>
            </a:pPr>
            <a:r>
              <a:rPr lang="en-US" sz="2000" b="1" dirty="0" smtClean="0"/>
              <a:t>Supply of Organic and synthetic pesticide for control of pest and diseases</a:t>
            </a:r>
          </a:p>
          <a:p>
            <a:pPr marL="342900" indent="-342900">
              <a:buFont typeface="+mj-lt"/>
              <a:buAutoNum type="arabicPeriod"/>
            </a:pPr>
            <a:endParaRPr lang="en-US" sz="800" b="1" dirty="0" smtClean="0"/>
          </a:p>
          <a:p>
            <a:pPr marL="342900" indent="-342900">
              <a:buFont typeface="+mj-lt"/>
              <a:buAutoNum type="arabicPeriod"/>
            </a:pPr>
            <a:r>
              <a:rPr lang="en-US" sz="2000" b="1" dirty="0" smtClean="0"/>
              <a:t>Supply of hybrid cotton &amp; maize seeds and high yielding varieties of wheat &amp; rice</a:t>
            </a:r>
          </a:p>
          <a:p>
            <a:pPr marL="342900" indent="-342900">
              <a:buFont typeface="+mj-lt"/>
              <a:buAutoNum type="arabicPeriod"/>
            </a:pPr>
            <a:endParaRPr lang="en-US" sz="800" b="1" dirty="0" smtClean="0"/>
          </a:p>
          <a:p>
            <a:pPr marL="342900" indent="-342900">
              <a:buFont typeface="+mj-lt"/>
              <a:buAutoNum type="arabicPeriod"/>
            </a:pPr>
            <a:r>
              <a:rPr lang="en-US" sz="2000" b="1" dirty="0" smtClean="0"/>
              <a:t>To set-up Soil-testing Lab and provide soil testing services </a:t>
            </a:r>
          </a:p>
          <a:p>
            <a:pPr marL="342900" indent="-342900">
              <a:buFont typeface="+mj-lt"/>
              <a:buAutoNum type="arabicPeriod"/>
            </a:pPr>
            <a:endParaRPr lang="en-US" sz="800" b="1" dirty="0" smtClean="0"/>
          </a:p>
          <a:p>
            <a:pPr marL="342900" indent="-342900">
              <a:buFont typeface="+mj-lt"/>
              <a:buAutoNum type="arabicPeriod"/>
            </a:pPr>
            <a:r>
              <a:rPr lang="en-US" sz="2000" b="1" dirty="0" smtClean="0"/>
              <a:t>Supply of tractor, tractor-drawn implements and irrigation pumps of different capacity including solar pumps</a:t>
            </a:r>
          </a:p>
          <a:p>
            <a:pPr marL="342900" indent="-342900">
              <a:buFont typeface="+mj-lt"/>
              <a:buAutoNum type="arabicPeriod"/>
            </a:pPr>
            <a:endParaRPr lang="en-US" sz="800" b="1" dirty="0" smtClean="0"/>
          </a:p>
          <a:p>
            <a:pPr marL="342900" indent="-342900">
              <a:buFont typeface="+mj-lt"/>
              <a:buAutoNum type="arabicPeriod"/>
            </a:pPr>
            <a:r>
              <a:rPr lang="en-US" sz="2000" b="1" dirty="0" smtClean="0"/>
              <a:t>Demonstration on crops in rural areas along with training to extension workers and farmers</a:t>
            </a:r>
          </a:p>
        </p:txBody>
      </p:sp>
      <p:sp>
        <p:nvSpPr>
          <p:cNvPr id="4" name="TextBox 3"/>
          <p:cNvSpPr txBox="1"/>
          <p:nvPr/>
        </p:nvSpPr>
        <p:spPr>
          <a:xfrm>
            <a:off x="533400" y="314980"/>
            <a:ext cx="8153400" cy="523220"/>
          </a:xfrm>
          <a:prstGeom prst="rect">
            <a:avLst/>
          </a:prstGeom>
          <a:noFill/>
        </p:spPr>
        <p:txBody>
          <a:bodyPr wrap="square" rtlCol="0">
            <a:spAutoFit/>
          </a:bodyPr>
          <a:lstStyle/>
          <a:p>
            <a:r>
              <a:rPr lang="en-US" sz="2800" b="1" dirty="0" smtClean="0">
                <a:solidFill>
                  <a:srgbClr val="FF0000"/>
                </a:solidFill>
              </a:rPr>
              <a:t>SERVICES OFFERED BY LUCKY GROUP</a:t>
            </a:r>
            <a:endParaRPr lang="en-US" sz="2800" b="1" dirty="0">
              <a:solidFill>
                <a:srgbClr val="FF0000"/>
              </a:solidFill>
            </a:endParaRPr>
          </a:p>
        </p:txBody>
      </p:sp>
    </p:spTree>
  </p:cSld>
  <p:clrMapOvr>
    <a:masterClrMapping/>
  </p:clrMapOvr>
  <p:transition>
    <p:wedge/>
    <p:sndAc>
      <p:stSnd>
        <p:snd r:embed="rId2" name="arrow.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084915">
            <a:off x="400280" y="1100419"/>
            <a:ext cx="4887684" cy="4708981"/>
          </a:xfrm>
          <a:prstGeom prst="rect">
            <a:avLst/>
          </a:prstGeom>
          <a:noFill/>
        </p:spPr>
        <p:txBody>
          <a:bodyPr wrap="square" rtlCol="0">
            <a:spAutoFit/>
          </a:bodyPr>
          <a:lstStyle/>
          <a:p>
            <a:r>
              <a:rPr lang="en-US" sz="15000" b="1" dirty="0" smtClean="0">
                <a:solidFill>
                  <a:srgbClr val="FF0000"/>
                </a:solidFill>
                <a:latin typeface="Edwardian Script ITC" pitchFamily="66" charset="0"/>
              </a:rPr>
              <a:t>  Thank </a:t>
            </a:r>
          </a:p>
          <a:p>
            <a:r>
              <a:rPr lang="en-US" sz="15000" b="1" dirty="0" smtClean="0">
                <a:solidFill>
                  <a:srgbClr val="FF0000"/>
                </a:solidFill>
                <a:latin typeface="Edwardian Script ITC" pitchFamily="66" charset="0"/>
              </a:rPr>
              <a:t>   You</a:t>
            </a:r>
            <a:endParaRPr lang="en-US" sz="15000" b="1" dirty="0">
              <a:solidFill>
                <a:srgbClr val="FF0000"/>
              </a:solidFill>
              <a:latin typeface="Edwardian Script ITC" pitchFamily="66" charset="0"/>
            </a:endParaRPr>
          </a:p>
        </p:txBody>
      </p:sp>
      <p:pic>
        <p:nvPicPr>
          <p:cNvPr id="4" name="Picture 6" descr="Two Dozen White Roses in a Vase"/>
          <p:cNvPicPr>
            <a:picLocks noChangeAspect="1" noChangeArrowheads="1"/>
          </p:cNvPicPr>
          <p:nvPr/>
        </p:nvPicPr>
        <p:blipFill>
          <a:blip r:embed="rId3" cstate="print"/>
          <a:srcRect l="5775" t="2005" r="6573"/>
          <a:stretch>
            <a:fillRect/>
          </a:stretch>
        </p:blipFill>
        <p:spPr bwMode="auto">
          <a:xfrm>
            <a:off x="5715000" y="1447800"/>
            <a:ext cx="2879725" cy="3519487"/>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wedge/>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066800"/>
            <a:ext cx="7924800" cy="3600986"/>
          </a:xfrm>
          <a:prstGeom prst="rect">
            <a:avLst/>
          </a:prstGeom>
          <a:noFill/>
        </p:spPr>
        <p:txBody>
          <a:bodyPr wrap="square" rtlCol="0">
            <a:spAutoFit/>
          </a:bodyPr>
          <a:lstStyle/>
          <a:p>
            <a:pPr algn="just">
              <a:buFont typeface="Wingdings" pitchFamily="2" charset="2"/>
              <a:buChar char="§"/>
            </a:pPr>
            <a:r>
              <a:rPr lang="en-US" sz="2400" b="1" dirty="0" smtClean="0"/>
              <a:t>  The Cotton is grown in more than 80 countries of the world.</a:t>
            </a:r>
          </a:p>
          <a:p>
            <a:pPr algn="just">
              <a:buFont typeface="Wingdings" pitchFamily="2" charset="2"/>
              <a:buChar char="§"/>
            </a:pPr>
            <a:endParaRPr lang="en-US" sz="1200" b="1" dirty="0" smtClean="0"/>
          </a:p>
          <a:p>
            <a:pPr algn="just">
              <a:buFont typeface="Wingdings" pitchFamily="2" charset="2"/>
              <a:buChar char="§"/>
            </a:pPr>
            <a:r>
              <a:rPr lang="en-US" sz="2400" b="1" dirty="0" smtClean="0"/>
              <a:t>  These countries produce 86% of the total world production and accounts for 82% of the acreage. </a:t>
            </a:r>
          </a:p>
          <a:p>
            <a:pPr algn="just">
              <a:buFont typeface="Wingdings" pitchFamily="2" charset="2"/>
              <a:buChar char="§"/>
            </a:pPr>
            <a:endParaRPr lang="en-US" sz="1200" b="1" dirty="0" smtClean="0"/>
          </a:p>
          <a:p>
            <a:pPr algn="just">
              <a:buFont typeface="Wingdings" pitchFamily="2" charset="2"/>
              <a:buChar char="§"/>
            </a:pPr>
            <a:r>
              <a:rPr lang="en-US" sz="2400" b="1" dirty="0" smtClean="0"/>
              <a:t>  Beside fiber, cotton is also valued for its oil and cotton seed cake.</a:t>
            </a:r>
          </a:p>
          <a:p>
            <a:pPr algn="just">
              <a:buFont typeface="Wingdings" pitchFamily="2" charset="2"/>
              <a:buChar char="§"/>
            </a:pPr>
            <a:endParaRPr lang="en-US" sz="1200" b="1" dirty="0" smtClean="0"/>
          </a:p>
          <a:p>
            <a:pPr algn="just">
              <a:buFont typeface="Wingdings" pitchFamily="2" charset="2"/>
              <a:buChar char="§"/>
            </a:pPr>
            <a:r>
              <a:rPr lang="en-US" sz="2400" b="1" dirty="0" smtClean="0"/>
              <a:t>  Following table will give top ten cotton producing countries of the world:</a:t>
            </a:r>
            <a:endParaRPr lang="en-US" sz="2400" b="1" dirty="0"/>
          </a:p>
        </p:txBody>
      </p:sp>
      <p:sp>
        <p:nvSpPr>
          <p:cNvPr id="6" name="TextBox 5"/>
          <p:cNvSpPr txBox="1"/>
          <p:nvPr/>
        </p:nvSpPr>
        <p:spPr>
          <a:xfrm>
            <a:off x="609600" y="304800"/>
            <a:ext cx="7772400" cy="523220"/>
          </a:xfrm>
          <a:prstGeom prst="rect">
            <a:avLst/>
          </a:prstGeom>
          <a:noFill/>
        </p:spPr>
        <p:txBody>
          <a:bodyPr wrap="square" rtlCol="0">
            <a:spAutoFit/>
          </a:bodyPr>
          <a:lstStyle/>
          <a:p>
            <a:r>
              <a:rPr lang="en-US" sz="2800" b="1" dirty="0" smtClean="0">
                <a:solidFill>
                  <a:srgbClr val="FF0000"/>
                </a:solidFill>
              </a:rPr>
              <a:t>IMPORTANCE OF COTTON</a:t>
            </a:r>
            <a:endParaRPr lang="en-US" sz="2800" b="1" dirty="0">
              <a:solidFill>
                <a:srgbClr val="FF0000"/>
              </a:solidFill>
            </a:endParaRPr>
          </a:p>
        </p:txBody>
      </p:sp>
    </p:spTree>
  </p:cSld>
  <p:clrMapOvr>
    <a:masterClrMapping/>
  </p:clrMapOvr>
  <p:transition>
    <p:wedge/>
    <p:sndAc>
      <p:stSnd>
        <p:snd r:embed="rId2" name="arrow.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85800" y="990600"/>
          <a:ext cx="7924800" cy="4968240"/>
        </p:xfrm>
        <a:graphic>
          <a:graphicData uri="http://schemas.openxmlformats.org/drawingml/2006/table">
            <a:tbl>
              <a:tblPr bandRow="1">
                <a:tableStyleId>{3C2FFA5D-87B4-456A-9821-1D502468CF0F}</a:tableStyleId>
              </a:tblPr>
              <a:tblGrid>
                <a:gridCol w="2235800"/>
                <a:gridCol w="1751521"/>
                <a:gridCol w="1993661"/>
                <a:gridCol w="1943818"/>
              </a:tblGrid>
              <a:tr h="370840">
                <a:tc>
                  <a:txBody>
                    <a:bodyPr/>
                    <a:lstStyle/>
                    <a:p>
                      <a:r>
                        <a:rPr lang="en-US" sz="2200" b="1" dirty="0" smtClean="0"/>
                        <a:t>Name</a:t>
                      </a:r>
                      <a:r>
                        <a:rPr lang="en-US" sz="2200" b="1" baseline="0" dirty="0" smtClean="0"/>
                        <a:t> of the country</a:t>
                      </a:r>
                      <a:endParaRPr lang="en-US" sz="2200" b="1" dirty="0"/>
                    </a:p>
                  </a:txBody>
                  <a:tcPr/>
                </a:tc>
                <a:tc>
                  <a:txBody>
                    <a:bodyPr/>
                    <a:lstStyle/>
                    <a:p>
                      <a:pPr algn="ctr"/>
                      <a:r>
                        <a:rPr lang="en-US" sz="2200" b="1" dirty="0" smtClean="0"/>
                        <a:t>Area in Million Ha.</a:t>
                      </a:r>
                      <a:endParaRPr lang="en-US" sz="2200" b="1" dirty="0"/>
                    </a:p>
                  </a:txBody>
                  <a:tcPr/>
                </a:tc>
                <a:tc>
                  <a:txBody>
                    <a:bodyPr/>
                    <a:lstStyle/>
                    <a:p>
                      <a:pPr algn="ctr"/>
                      <a:r>
                        <a:rPr lang="en-US" sz="2200" b="1" dirty="0" smtClean="0"/>
                        <a:t>Yield kg/Ha. </a:t>
                      </a:r>
                      <a:endParaRPr lang="en-US" sz="2200" b="1" dirty="0"/>
                    </a:p>
                  </a:txBody>
                  <a:tcPr/>
                </a:tc>
                <a:tc>
                  <a:txBody>
                    <a:bodyPr/>
                    <a:lstStyle/>
                    <a:p>
                      <a:pPr algn="ctr"/>
                      <a:r>
                        <a:rPr lang="en-US" sz="2200" b="1" dirty="0" smtClean="0"/>
                        <a:t>Production Million Bales</a:t>
                      </a:r>
                      <a:endParaRPr lang="en-US" sz="2200" b="1" dirty="0"/>
                    </a:p>
                  </a:txBody>
                  <a:tcPr/>
                </a:tc>
              </a:tr>
              <a:tr h="370840">
                <a:tc>
                  <a:txBody>
                    <a:bodyPr/>
                    <a:lstStyle/>
                    <a:p>
                      <a:pPr marL="0" marR="0">
                        <a:lnSpc>
                          <a:spcPct val="115000"/>
                        </a:lnSpc>
                        <a:spcBef>
                          <a:spcPts val="0"/>
                        </a:spcBef>
                        <a:spcAft>
                          <a:spcPts val="0"/>
                        </a:spcAft>
                      </a:pPr>
                      <a:r>
                        <a:rPr lang="en-US" sz="2400" dirty="0"/>
                        <a:t>China</a:t>
                      </a:r>
                      <a:endParaRPr lang="en-US" sz="2400" dirty="0">
                        <a:solidFill>
                          <a:srgbClr val="FF0000"/>
                        </a:solidFill>
                        <a:latin typeface="Calibri"/>
                        <a:ea typeface="Calibri"/>
                        <a:cs typeface="Times New Roman"/>
                      </a:endParaRPr>
                    </a:p>
                  </a:txBody>
                  <a:tcPr marL="68580" marR="68580" marT="0" marB="0"/>
                </a:tc>
                <a:tc>
                  <a:txBody>
                    <a:bodyPr/>
                    <a:lstStyle/>
                    <a:p>
                      <a:pPr algn="ctr"/>
                      <a:r>
                        <a:rPr lang="en-US" dirty="0" smtClean="0"/>
                        <a:t>5.50</a:t>
                      </a:r>
                      <a:endParaRPr lang="en-US" dirty="0"/>
                    </a:p>
                  </a:txBody>
                  <a:tcPr/>
                </a:tc>
                <a:tc>
                  <a:txBody>
                    <a:bodyPr/>
                    <a:lstStyle/>
                    <a:p>
                      <a:pPr algn="ctr"/>
                      <a:r>
                        <a:rPr lang="en-US" dirty="0" smtClean="0"/>
                        <a:t>1326</a:t>
                      </a:r>
                      <a:endParaRPr lang="en-US" dirty="0"/>
                    </a:p>
                  </a:txBody>
                  <a:tcPr/>
                </a:tc>
                <a:tc>
                  <a:txBody>
                    <a:bodyPr/>
                    <a:lstStyle/>
                    <a:p>
                      <a:pPr algn="ctr"/>
                      <a:r>
                        <a:rPr lang="en-US" dirty="0" smtClean="0"/>
                        <a:t>33.50</a:t>
                      </a:r>
                      <a:endParaRPr lang="en-US" dirty="0"/>
                    </a:p>
                  </a:txBody>
                  <a:tcPr/>
                </a:tc>
              </a:tr>
              <a:tr h="370840">
                <a:tc>
                  <a:txBody>
                    <a:bodyPr/>
                    <a:lstStyle/>
                    <a:p>
                      <a:pPr marL="0" marR="0">
                        <a:lnSpc>
                          <a:spcPct val="115000"/>
                        </a:lnSpc>
                        <a:spcBef>
                          <a:spcPts val="0"/>
                        </a:spcBef>
                        <a:spcAft>
                          <a:spcPts val="0"/>
                        </a:spcAft>
                      </a:pPr>
                      <a:r>
                        <a:rPr lang="en-US" sz="2400" dirty="0"/>
                        <a:t>India</a:t>
                      </a:r>
                      <a:endParaRPr lang="en-US" sz="2400" dirty="0">
                        <a:solidFill>
                          <a:srgbClr val="FF0000"/>
                        </a:solidFill>
                        <a:latin typeface="Calibri"/>
                        <a:ea typeface="Calibri"/>
                        <a:cs typeface="Times New Roman"/>
                      </a:endParaRPr>
                    </a:p>
                  </a:txBody>
                  <a:tcPr marL="68580" marR="68580" marT="0" marB="0"/>
                </a:tc>
                <a:tc>
                  <a:txBody>
                    <a:bodyPr/>
                    <a:lstStyle/>
                    <a:p>
                      <a:pPr algn="ctr"/>
                      <a:r>
                        <a:rPr lang="en-US" dirty="0" smtClean="0"/>
                        <a:t>12.20</a:t>
                      </a:r>
                      <a:endParaRPr lang="en-US" dirty="0"/>
                    </a:p>
                  </a:txBody>
                  <a:tcPr/>
                </a:tc>
                <a:tc>
                  <a:txBody>
                    <a:bodyPr/>
                    <a:lstStyle/>
                    <a:p>
                      <a:pPr algn="ctr"/>
                      <a:r>
                        <a:rPr lang="en-US" dirty="0" smtClean="0"/>
                        <a:t>591</a:t>
                      </a:r>
                      <a:endParaRPr lang="en-US" dirty="0"/>
                    </a:p>
                  </a:txBody>
                  <a:tcPr/>
                </a:tc>
                <a:tc>
                  <a:txBody>
                    <a:bodyPr/>
                    <a:lstStyle/>
                    <a:p>
                      <a:pPr algn="ctr"/>
                      <a:r>
                        <a:rPr lang="en-US" dirty="0" smtClean="0"/>
                        <a:t>27.50</a:t>
                      </a:r>
                      <a:endParaRPr lang="en-US" dirty="0"/>
                    </a:p>
                  </a:txBody>
                  <a:tcPr/>
                </a:tc>
              </a:tr>
              <a:tr h="370840">
                <a:tc>
                  <a:txBody>
                    <a:bodyPr/>
                    <a:lstStyle/>
                    <a:p>
                      <a:pPr marL="0" marR="0">
                        <a:lnSpc>
                          <a:spcPct val="115000"/>
                        </a:lnSpc>
                        <a:spcBef>
                          <a:spcPts val="0"/>
                        </a:spcBef>
                        <a:spcAft>
                          <a:spcPts val="0"/>
                        </a:spcAft>
                      </a:pPr>
                      <a:r>
                        <a:rPr lang="en-US" sz="2400" dirty="0" smtClean="0"/>
                        <a:t>USA</a:t>
                      </a:r>
                      <a:endParaRPr lang="en-US" sz="2400" dirty="0">
                        <a:solidFill>
                          <a:srgbClr val="FF0000"/>
                        </a:solidFill>
                        <a:latin typeface="Calibri"/>
                        <a:ea typeface="Calibri"/>
                        <a:cs typeface="Times New Roman"/>
                      </a:endParaRPr>
                    </a:p>
                  </a:txBody>
                  <a:tcPr marL="68580" marR="68580" marT="0" marB="0"/>
                </a:tc>
                <a:tc>
                  <a:txBody>
                    <a:bodyPr/>
                    <a:lstStyle/>
                    <a:p>
                      <a:pPr algn="ctr"/>
                      <a:r>
                        <a:rPr lang="en-US" dirty="0" smtClean="0"/>
                        <a:t>3.99</a:t>
                      </a:r>
                      <a:endParaRPr lang="en-US" dirty="0"/>
                    </a:p>
                  </a:txBody>
                  <a:tcPr/>
                </a:tc>
                <a:tc>
                  <a:txBody>
                    <a:bodyPr/>
                    <a:lstStyle/>
                    <a:p>
                      <a:pPr algn="ctr"/>
                      <a:r>
                        <a:rPr lang="en-US" dirty="0" smtClean="0"/>
                        <a:t>890</a:t>
                      </a:r>
                      <a:endParaRPr lang="en-US" dirty="0"/>
                    </a:p>
                  </a:txBody>
                  <a:tcPr/>
                </a:tc>
                <a:tc>
                  <a:txBody>
                    <a:bodyPr/>
                    <a:lstStyle/>
                    <a:p>
                      <a:pPr algn="ctr"/>
                      <a:r>
                        <a:rPr lang="en-US" dirty="0" smtClean="0"/>
                        <a:t>16.30</a:t>
                      </a:r>
                      <a:endParaRPr lang="en-US" dirty="0"/>
                    </a:p>
                  </a:txBody>
                  <a:tcPr/>
                </a:tc>
              </a:tr>
              <a:tr h="370840">
                <a:tc>
                  <a:txBody>
                    <a:bodyPr/>
                    <a:lstStyle/>
                    <a:p>
                      <a:pPr marL="0" marR="0">
                        <a:lnSpc>
                          <a:spcPct val="115000"/>
                        </a:lnSpc>
                        <a:spcBef>
                          <a:spcPts val="0"/>
                        </a:spcBef>
                        <a:spcAft>
                          <a:spcPts val="0"/>
                        </a:spcAft>
                      </a:pPr>
                      <a:r>
                        <a:rPr lang="en-US" sz="2400" dirty="0"/>
                        <a:t>Pakistan</a:t>
                      </a:r>
                      <a:endParaRPr lang="en-US" sz="2400" dirty="0">
                        <a:solidFill>
                          <a:srgbClr val="FF0000"/>
                        </a:solidFill>
                        <a:latin typeface="Calibri"/>
                        <a:ea typeface="Calibri"/>
                        <a:cs typeface="Times New Roman"/>
                      </a:endParaRPr>
                    </a:p>
                  </a:txBody>
                  <a:tcPr marL="68580" marR="68580" marT="0" marB="0"/>
                </a:tc>
                <a:tc>
                  <a:txBody>
                    <a:bodyPr/>
                    <a:lstStyle/>
                    <a:p>
                      <a:pPr algn="ctr"/>
                      <a:r>
                        <a:rPr lang="en-US" dirty="0" smtClean="0"/>
                        <a:t>3.20</a:t>
                      </a:r>
                      <a:endParaRPr lang="en-US" dirty="0"/>
                    </a:p>
                  </a:txBody>
                  <a:tcPr/>
                </a:tc>
                <a:tc>
                  <a:txBody>
                    <a:bodyPr/>
                    <a:lstStyle/>
                    <a:p>
                      <a:pPr algn="ctr"/>
                      <a:r>
                        <a:rPr lang="en-US" dirty="0" smtClean="0"/>
                        <a:t>680</a:t>
                      </a:r>
                      <a:endParaRPr lang="en-US" dirty="0"/>
                    </a:p>
                  </a:txBody>
                  <a:tcPr/>
                </a:tc>
                <a:tc>
                  <a:txBody>
                    <a:bodyPr/>
                    <a:lstStyle/>
                    <a:p>
                      <a:pPr algn="ctr"/>
                      <a:r>
                        <a:rPr lang="en-US" dirty="0" smtClean="0"/>
                        <a:t>10.00</a:t>
                      </a:r>
                      <a:endParaRPr lang="en-US" dirty="0"/>
                    </a:p>
                  </a:txBody>
                  <a:tcPr/>
                </a:tc>
              </a:tr>
              <a:tr h="370840">
                <a:tc>
                  <a:txBody>
                    <a:bodyPr/>
                    <a:lstStyle/>
                    <a:p>
                      <a:pPr marL="0" marR="0">
                        <a:lnSpc>
                          <a:spcPct val="115000"/>
                        </a:lnSpc>
                        <a:spcBef>
                          <a:spcPts val="0"/>
                        </a:spcBef>
                        <a:spcAft>
                          <a:spcPts val="0"/>
                        </a:spcAft>
                      </a:pPr>
                      <a:r>
                        <a:rPr lang="en-US" sz="2400" dirty="0"/>
                        <a:t>Brazil</a:t>
                      </a:r>
                      <a:endParaRPr lang="en-US" sz="2400" dirty="0">
                        <a:solidFill>
                          <a:srgbClr val="FF0000"/>
                        </a:solidFill>
                        <a:latin typeface="Calibri"/>
                        <a:ea typeface="Calibri"/>
                        <a:cs typeface="Times New Roman"/>
                      </a:endParaRPr>
                    </a:p>
                  </a:txBody>
                  <a:tcPr marL="68580" marR="68580" marT="0" marB="0"/>
                </a:tc>
                <a:tc>
                  <a:txBody>
                    <a:bodyPr/>
                    <a:lstStyle/>
                    <a:p>
                      <a:pPr algn="ctr"/>
                      <a:r>
                        <a:rPr lang="en-US" dirty="0" smtClean="0"/>
                        <a:t>1.40</a:t>
                      </a:r>
                      <a:endParaRPr lang="en-US" dirty="0"/>
                    </a:p>
                  </a:txBody>
                  <a:tcPr/>
                </a:tc>
                <a:tc>
                  <a:txBody>
                    <a:bodyPr/>
                    <a:lstStyle/>
                    <a:p>
                      <a:pPr algn="ctr"/>
                      <a:r>
                        <a:rPr lang="en-US" dirty="0" smtClean="0"/>
                        <a:t>1400</a:t>
                      </a:r>
                      <a:endParaRPr lang="en-US" dirty="0"/>
                    </a:p>
                  </a:txBody>
                  <a:tcPr/>
                </a:tc>
                <a:tc>
                  <a:txBody>
                    <a:bodyPr/>
                    <a:lstStyle/>
                    <a:p>
                      <a:pPr algn="ctr"/>
                      <a:r>
                        <a:rPr lang="en-US" dirty="0" smtClean="0"/>
                        <a:t>  9.00</a:t>
                      </a:r>
                      <a:endParaRPr lang="en-US" dirty="0"/>
                    </a:p>
                  </a:txBody>
                  <a:tcPr/>
                </a:tc>
              </a:tr>
              <a:tr h="381000">
                <a:tc>
                  <a:txBody>
                    <a:bodyPr/>
                    <a:lstStyle/>
                    <a:p>
                      <a:pPr marL="0" marR="0">
                        <a:lnSpc>
                          <a:spcPct val="115000"/>
                        </a:lnSpc>
                        <a:spcBef>
                          <a:spcPts val="0"/>
                        </a:spcBef>
                        <a:spcAft>
                          <a:spcPts val="0"/>
                        </a:spcAft>
                      </a:pPr>
                      <a:r>
                        <a:rPr lang="en-US" sz="2400" dirty="0"/>
                        <a:t>Uzbekistan</a:t>
                      </a:r>
                      <a:endParaRPr lang="en-US" sz="2400" dirty="0">
                        <a:solidFill>
                          <a:srgbClr val="FF0000"/>
                        </a:solidFill>
                        <a:latin typeface="Calibri"/>
                        <a:ea typeface="Calibri"/>
                        <a:cs typeface="Times New Roman"/>
                      </a:endParaRPr>
                    </a:p>
                  </a:txBody>
                  <a:tcPr marL="68580" marR="68580" marT="0" marB="0"/>
                </a:tc>
                <a:tc>
                  <a:txBody>
                    <a:bodyPr/>
                    <a:lstStyle/>
                    <a:p>
                      <a:pPr algn="ctr"/>
                      <a:r>
                        <a:rPr lang="en-US" dirty="0" smtClean="0"/>
                        <a:t>1.34</a:t>
                      </a:r>
                      <a:endParaRPr lang="en-US" dirty="0"/>
                    </a:p>
                  </a:txBody>
                  <a:tcPr/>
                </a:tc>
                <a:tc>
                  <a:txBody>
                    <a:bodyPr/>
                    <a:lstStyle/>
                    <a:p>
                      <a:pPr algn="ctr"/>
                      <a:r>
                        <a:rPr lang="en-US" dirty="0" smtClean="0"/>
                        <a:t>530</a:t>
                      </a:r>
                      <a:endParaRPr lang="en-US" dirty="0"/>
                    </a:p>
                  </a:txBody>
                  <a:tcPr/>
                </a:tc>
                <a:tc>
                  <a:txBody>
                    <a:bodyPr/>
                    <a:lstStyle/>
                    <a:p>
                      <a:pPr algn="ctr"/>
                      <a:r>
                        <a:rPr lang="en-US" dirty="0" smtClean="0"/>
                        <a:t>  4.20</a:t>
                      </a:r>
                      <a:endParaRPr lang="en-US" dirty="0"/>
                    </a:p>
                  </a:txBody>
                  <a:tcPr/>
                </a:tc>
              </a:tr>
              <a:tr h="370840">
                <a:tc>
                  <a:txBody>
                    <a:bodyPr/>
                    <a:lstStyle/>
                    <a:p>
                      <a:pPr marL="0" marR="0">
                        <a:lnSpc>
                          <a:spcPct val="115000"/>
                        </a:lnSpc>
                        <a:spcBef>
                          <a:spcPts val="0"/>
                        </a:spcBef>
                        <a:spcAft>
                          <a:spcPts val="0"/>
                        </a:spcAft>
                      </a:pPr>
                      <a:r>
                        <a:rPr lang="en-US" sz="2400" dirty="0"/>
                        <a:t>Australia</a:t>
                      </a:r>
                      <a:endParaRPr lang="en-US" sz="2400" dirty="0">
                        <a:solidFill>
                          <a:srgbClr val="FF0000"/>
                        </a:solidFill>
                        <a:latin typeface="Calibri"/>
                        <a:ea typeface="Calibri"/>
                        <a:cs typeface="Times New Roman"/>
                      </a:endParaRPr>
                    </a:p>
                  </a:txBody>
                  <a:tcPr marL="68580" marR="68580" marT="0" marB="0"/>
                </a:tc>
                <a:tc>
                  <a:txBody>
                    <a:bodyPr/>
                    <a:lstStyle/>
                    <a:p>
                      <a:pPr algn="ctr"/>
                      <a:r>
                        <a:rPr lang="en-US" dirty="0" smtClean="0"/>
                        <a:t>0.60</a:t>
                      </a:r>
                      <a:endParaRPr lang="en-US" dirty="0"/>
                    </a:p>
                  </a:txBody>
                  <a:tcPr/>
                </a:tc>
                <a:tc>
                  <a:txBody>
                    <a:bodyPr/>
                    <a:lstStyle/>
                    <a:p>
                      <a:pPr algn="ctr"/>
                      <a:r>
                        <a:rPr lang="en-US" dirty="0" smtClean="0"/>
                        <a:t>1814</a:t>
                      </a:r>
                      <a:endParaRPr lang="en-US" dirty="0"/>
                    </a:p>
                  </a:txBody>
                  <a:tcPr/>
                </a:tc>
                <a:tc>
                  <a:txBody>
                    <a:bodyPr/>
                    <a:lstStyle/>
                    <a:p>
                      <a:pPr algn="ctr"/>
                      <a:r>
                        <a:rPr lang="en-US" dirty="0" smtClean="0"/>
                        <a:t>  5.00</a:t>
                      </a:r>
                      <a:endParaRPr lang="en-US" dirty="0"/>
                    </a:p>
                  </a:txBody>
                  <a:tcPr/>
                </a:tc>
              </a:tr>
              <a:tr h="370840">
                <a:tc>
                  <a:txBody>
                    <a:bodyPr/>
                    <a:lstStyle/>
                    <a:p>
                      <a:pPr marL="0" marR="0">
                        <a:lnSpc>
                          <a:spcPct val="115000"/>
                        </a:lnSpc>
                        <a:spcBef>
                          <a:spcPts val="0"/>
                        </a:spcBef>
                        <a:spcAft>
                          <a:spcPts val="0"/>
                        </a:spcAft>
                      </a:pPr>
                      <a:r>
                        <a:rPr lang="en-US" sz="2400" dirty="0"/>
                        <a:t>Turkey</a:t>
                      </a:r>
                      <a:endParaRPr lang="en-US" sz="2400" dirty="0">
                        <a:solidFill>
                          <a:srgbClr val="FF0000"/>
                        </a:solidFill>
                        <a:latin typeface="Calibri"/>
                        <a:ea typeface="Calibri"/>
                        <a:cs typeface="Times New Roman"/>
                      </a:endParaRPr>
                    </a:p>
                  </a:txBody>
                  <a:tcPr marL="68580" marR="68580" marT="0" marB="0"/>
                </a:tc>
                <a:tc>
                  <a:txBody>
                    <a:bodyPr/>
                    <a:lstStyle/>
                    <a:p>
                      <a:pPr algn="ctr"/>
                      <a:r>
                        <a:rPr lang="en-US" dirty="0" smtClean="0"/>
                        <a:t>0.48</a:t>
                      </a:r>
                      <a:endParaRPr lang="en-US" dirty="0"/>
                    </a:p>
                  </a:txBody>
                  <a:tcPr/>
                </a:tc>
                <a:tc>
                  <a:txBody>
                    <a:bodyPr/>
                    <a:lstStyle/>
                    <a:p>
                      <a:pPr algn="ctr"/>
                      <a:r>
                        <a:rPr lang="en-US" dirty="0" smtClean="0"/>
                        <a:t>1406</a:t>
                      </a:r>
                      <a:endParaRPr lang="en-US" dirty="0"/>
                    </a:p>
                  </a:txBody>
                  <a:tcPr/>
                </a:tc>
                <a:tc>
                  <a:txBody>
                    <a:bodyPr/>
                    <a:lstStyle/>
                    <a:p>
                      <a:pPr algn="ctr"/>
                      <a:r>
                        <a:rPr lang="en-US" dirty="0" smtClean="0"/>
                        <a:t>  3.10</a:t>
                      </a:r>
                      <a:endParaRPr lang="en-US" dirty="0"/>
                    </a:p>
                  </a:txBody>
                  <a:tcPr/>
                </a:tc>
              </a:tr>
              <a:tr h="370840">
                <a:tc>
                  <a:txBody>
                    <a:bodyPr/>
                    <a:lstStyle/>
                    <a:p>
                      <a:pPr marL="0" marR="0">
                        <a:lnSpc>
                          <a:spcPct val="115000"/>
                        </a:lnSpc>
                        <a:spcBef>
                          <a:spcPts val="0"/>
                        </a:spcBef>
                        <a:spcAft>
                          <a:spcPts val="0"/>
                        </a:spcAft>
                      </a:pPr>
                      <a:r>
                        <a:rPr lang="en-US" sz="2400" dirty="0" smtClean="0"/>
                        <a:t>Turkmenistan</a:t>
                      </a:r>
                      <a:endParaRPr lang="en-US" sz="2400" dirty="0">
                        <a:solidFill>
                          <a:srgbClr val="FF0000"/>
                        </a:solidFill>
                        <a:latin typeface="Calibri"/>
                        <a:ea typeface="Calibri"/>
                        <a:cs typeface="Times New Roman"/>
                      </a:endParaRPr>
                    </a:p>
                  </a:txBody>
                  <a:tcPr marL="68580" marR="68580" marT="0" marB="0"/>
                </a:tc>
                <a:tc>
                  <a:txBody>
                    <a:bodyPr/>
                    <a:lstStyle/>
                    <a:p>
                      <a:pPr algn="ctr"/>
                      <a:r>
                        <a:rPr lang="en-US" dirty="0" smtClean="0"/>
                        <a:t>0.58</a:t>
                      </a:r>
                      <a:endParaRPr lang="en-US" dirty="0"/>
                    </a:p>
                  </a:txBody>
                  <a:tcPr/>
                </a:tc>
                <a:tc>
                  <a:txBody>
                    <a:bodyPr/>
                    <a:lstStyle/>
                    <a:p>
                      <a:pPr algn="ctr"/>
                      <a:r>
                        <a:rPr lang="en-US" dirty="0" smtClean="0"/>
                        <a:t>530</a:t>
                      </a:r>
                      <a:endParaRPr lang="en-US" dirty="0"/>
                    </a:p>
                  </a:txBody>
                  <a:tcPr/>
                </a:tc>
                <a:tc>
                  <a:txBody>
                    <a:bodyPr/>
                    <a:lstStyle/>
                    <a:p>
                      <a:pPr algn="ctr"/>
                      <a:r>
                        <a:rPr lang="en-US" dirty="0" smtClean="0"/>
                        <a:t>  1.40</a:t>
                      </a:r>
                      <a:endParaRPr lang="en-US" dirty="0"/>
                    </a:p>
                  </a:txBody>
                  <a:tcPr/>
                </a:tc>
              </a:tr>
              <a:tr h="370840">
                <a:tc>
                  <a:txBody>
                    <a:bodyPr/>
                    <a:lstStyle/>
                    <a:p>
                      <a:pPr marL="0" marR="0">
                        <a:lnSpc>
                          <a:spcPct val="115000"/>
                        </a:lnSpc>
                        <a:spcBef>
                          <a:spcPts val="0"/>
                        </a:spcBef>
                        <a:spcAft>
                          <a:spcPts val="0"/>
                        </a:spcAft>
                      </a:pPr>
                      <a:r>
                        <a:rPr lang="en-US" sz="2400" dirty="0"/>
                        <a:t>Greece</a:t>
                      </a:r>
                      <a:endParaRPr lang="en-US" sz="2400" dirty="0">
                        <a:solidFill>
                          <a:srgbClr val="FF0000"/>
                        </a:solidFill>
                        <a:latin typeface="Calibri"/>
                        <a:ea typeface="Calibri"/>
                        <a:cs typeface="Times New Roman"/>
                      </a:endParaRPr>
                    </a:p>
                  </a:txBody>
                  <a:tcPr marL="68580" marR="68580" marT="0" marB="0"/>
                </a:tc>
                <a:tc>
                  <a:txBody>
                    <a:bodyPr/>
                    <a:lstStyle/>
                    <a:p>
                      <a:pPr algn="ctr"/>
                      <a:r>
                        <a:rPr lang="en-US" dirty="0" smtClean="0"/>
                        <a:t>0.30</a:t>
                      </a:r>
                      <a:endParaRPr lang="en-US" dirty="0"/>
                    </a:p>
                  </a:txBody>
                  <a:tcPr/>
                </a:tc>
                <a:tc>
                  <a:txBody>
                    <a:bodyPr/>
                    <a:lstStyle/>
                    <a:p>
                      <a:pPr algn="ctr"/>
                      <a:r>
                        <a:rPr lang="en-US" dirty="0" smtClean="0"/>
                        <a:t>980</a:t>
                      </a:r>
                      <a:endParaRPr lang="en-US" dirty="0"/>
                    </a:p>
                  </a:txBody>
                  <a:tcPr/>
                </a:tc>
                <a:tc>
                  <a:txBody>
                    <a:bodyPr/>
                    <a:lstStyle/>
                    <a:p>
                      <a:pPr algn="ctr"/>
                      <a:r>
                        <a:rPr lang="en-US" dirty="0" smtClean="0"/>
                        <a:t>  1.35</a:t>
                      </a:r>
                      <a:endParaRPr lang="en-US" dirty="0"/>
                    </a:p>
                  </a:txBody>
                  <a:tcPr/>
                </a:tc>
              </a:tr>
            </a:tbl>
          </a:graphicData>
        </a:graphic>
      </p:graphicFrame>
      <p:sp>
        <p:nvSpPr>
          <p:cNvPr id="6" name="TextBox 5"/>
          <p:cNvSpPr txBox="1"/>
          <p:nvPr/>
        </p:nvSpPr>
        <p:spPr>
          <a:xfrm>
            <a:off x="838200" y="6260068"/>
            <a:ext cx="5410200" cy="369332"/>
          </a:xfrm>
          <a:prstGeom prst="rect">
            <a:avLst/>
          </a:prstGeom>
          <a:noFill/>
        </p:spPr>
        <p:txBody>
          <a:bodyPr wrap="square" rtlCol="0">
            <a:spAutoFit/>
          </a:bodyPr>
          <a:lstStyle/>
          <a:p>
            <a:r>
              <a:rPr lang="en-US" dirty="0" smtClean="0"/>
              <a:t>USDA ANNUAL REPORT-2011 </a:t>
            </a:r>
            <a:endParaRPr lang="en-US" dirty="0"/>
          </a:p>
        </p:txBody>
      </p:sp>
      <p:sp>
        <p:nvSpPr>
          <p:cNvPr id="8" name="TextBox 7"/>
          <p:cNvSpPr txBox="1"/>
          <p:nvPr/>
        </p:nvSpPr>
        <p:spPr>
          <a:xfrm>
            <a:off x="609600" y="304800"/>
            <a:ext cx="7772400" cy="523220"/>
          </a:xfrm>
          <a:prstGeom prst="rect">
            <a:avLst/>
          </a:prstGeom>
          <a:noFill/>
        </p:spPr>
        <p:txBody>
          <a:bodyPr wrap="square" rtlCol="0">
            <a:spAutoFit/>
          </a:bodyPr>
          <a:lstStyle/>
          <a:p>
            <a:r>
              <a:rPr lang="en-US" sz="2800" b="1" dirty="0" smtClean="0">
                <a:solidFill>
                  <a:srgbClr val="FF0000"/>
                </a:solidFill>
              </a:rPr>
              <a:t>WORLD COTTON PRODUCTION</a:t>
            </a:r>
            <a:endParaRPr lang="en-US" sz="2800" b="1" dirty="0">
              <a:solidFill>
                <a:srgbClr val="FF0000"/>
              </a:solidFill>
            </a:endParaRPr>
          </a:p>
        </p:txBody>
      </p:sp>
    </p:spTree>
  </p:cSld>
  <p:clrMapOvr>
    <a:masterClrMapping/>
  </p:clrMapOvr>
  <p:transition>
    <p:wedge/>
    <p:sndAc>
      <p:stSnd>
        <p:snd r:embed="rId2" name="arrow.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9800" y="1447800"/>
            <a:ext cx="4876800" cy="369332"/>
          </a:xfrm>
          <a:prstGeom prst="rect">
            <a:avLst/>
          </a:prstGeom>
          <a:noFill/>
        </p:spPr>
        <p:txBody>
          <a:bodyPr wrap="square" rtlCol="0">
            <a:spAutoFit/>
          </a:bodyPr>
          <a:lstStyle/>
          <a:p>
            <a:endParaRPr lang="en-US" dirty="0"/>
          </a:p>
        </p:txBody>
      </p:sp>
      <p:sp>
        <p:nvSpPr>
          <p:cNvPr id="7" name="TextBox 6"/>
          <p:cNvSpPr txBox="1"/>
          <p:nvPr/>
        </p:nvSpPr>
        <p:spPr>
          <a:xfrm>
            <a:off x="1295400" y="3200400"/>
            <a:ext cx="7239000" cy="369332"/>
          </a:xfrm>
          <a:prstGeom prst="rect">
            <a:avLst/>
          </a:prstGeom>
          <a:noFill/>
        </p:spPr>
        <p:txBody>
          <a:bodyPr wrap="square" rtlCol="0">
            <a:spAutoFit/>
          </a:bodyPr>
          <a:lstStyle/>
          <a:p>
            <a:endParaRPr lang="en-US" dirty="0"/>
          </a:p>
        </p:txBody>
      </p:sp>
      <p:graphicFrame>
        <p:nvGraphicFramePr>
          <p:cNvPr id="11" name="Table 10"/>
          <p:cNvGraphicFramePr>
            <a:graphicFrameLocks noGrp="1"/>
          </p:cNvGraphicFramePr>
          <p:nvPr/>
        </p:nvGraphicFramePr>
        <p:xfrm>
          <a:off x="914400" y="1676400"/>
          <a:ext cx="7010400" cy="4615588"/>
        </p:xfrm>
        <a:graphic>
          <a:graphicData uri="http://schemas.openxmlformats.org/drawingml/2006/table">
            <a:tbl>
              <a:tblPr bandRow="1">
                <a:tableStyleId>{3C2FFA5D-87B4-456A-9821-1D502468CF0F}</a:tableStyleId>
              </a:tblPr>
              <a:tblGrid>
                <a:gridCol w="1752600"/>
                <a:gridCol w="1752600"/>
                <a:gridCol w="1317744"/>
                <a:gridCol w="2187456"/>
              </a:tblGrid>
              <a:tr h="657449">
                <a:tc>
                  <a:txBody>
                    <a:bodyPr/>
                    <a:lstStyle/>
                    <a:p>
                      <a:pPr marL="0" marR="0">
                        <a:lnSpc>
                          <a:spcPct val="115000"/>
                        </a:lnSpc>
                        <a:spcBef>
                          <a:spcPts val="0"/>
                        </a:spcBef>
                        <a:spcAft>
                          <a:spcPts val="0"/>
                        </a:spcAft>
                      </a:pPr>
                      <a:r>
                        <a:rPr lang="en-US" sz="2000" b="1" dirty="0"/>
                        <a:t>Name of the </a:t>
                      </a:r>
                      <a:r>
                        <a:rPr lang="en-US" sz="2000" b="1" dirty="0" smtClean="0"/>
                        <a:t>country</a:t>
                      </a:r>
                      <a:endParaRPr lang="en-US" sz="2000" b="1" dirty="0">
                        <a:latin typeface="Calibri"/>
                        <a:ea typeface="Calibri"/>
                        <a:cs typeface="Times New Roman"/>
                      </a:endParaRPr>
                    </a:p>
                  </a:txBody>
                  <a:tcPr marL="54586" marR="54586" marT="0" marB="0"/>
                </a:tc>
                <a:tc>
                  <a:txBody>
                    <a:bodyPr/>
                    <a:lstStyle/>
                    <a:p>
                      <a:pPr marL="0" marR="0" algn="ctr">
                        <a:lnSpc>
                          <a:spcPct val="115000"/>
                        </a:lnSpc>
                        <a:spcBef>
                          <a:spcPts val="0"/>
                        </a:spcBef>
                        <a:spcAft>
                          <a:spcPts val="0"/>
                        </a:spcAft>
                      </a:pPr>
                      <a:r>
                        <a:rPr lang="en-US" sz="2000" b="1" dirty="0"/>
                        <a:t>Area in Million Ha.</a:t>
                      </a:r>
                      <a:endParaRPr lang="en-US" sz="2000" b="1" dirty="0">
                        <a:latin typeface="Calibri"/>
                        <a:ea typeface="Calibri"/>
                        <a:cs typeface="Times New Roman"/>
                      </a:endParaRPr>
                    </a:p>
                  </a:txBody>
                  <a:tcPr marL="54586" marR="54586" marT="0" marB="0"/>
                </a:tc>
                <a:tc>
                  <a:txBody>
                    <a:bodyPr/>
                    <a:lstStyle/>
                    <a:p>
                      <a:pPr marL="0" marR="0" algn="ctr">
                        <a:lnSpc>
                          <a:spcPct val="115000"/>
                        </a:lnSpc>
                        <a:spcBef>
                          <a:spcPts val="0"/>
                        </a:spcBef>
                        <a:spcAft>
                          <a:spcPts val="0"/>
                        </a:spcAft>
                      </a:pPr>
                      <a:r>
                        <a:rPr lang="en-US" sz="2000" b="1" dirty="0"/>
                        <a:t>Yield K.G. Ha.</a:t>
                      </a:r>
                      <a:endParaRPr lang="en-US" sz="2000" b="1" dirty="0">
                        <a:latin typeface="Calibri"/>
                        <a:ea typeface="Calibri"/>
                        <a:cs typeface="Times New Roman"/>
                      </a:endParaRPr>
                    </a:p>
                  </a:txBody>
                  <a:tcPr marL="54586" marR="54586" marT="0" marB="0"/>
                </a:tc>
                <a:tc>
                  <a:txBody>
                    <a:bodyPr/>
                    <a:lstStyle/>
                    <a:p>
                      <a:pPr marL="0" marR="0" algn="ctr">
                        <a:lnSpc>
                          <a:spcPct val="115000"/>
                        </a:lnSpc>
                        <a:spcBef>
                          <a:spcPts val="0"/>
                        </a:spcBef>
                        <a:spcAft>
                          <a:spcPts val="0"/>
                        </a:spcAft>
                      </a:pPr>
                      <a:r>
                        <a:rPr lang="en-US" sz="2000" b="1" dirty="0"/>
                        <a:t>Production in Million Bales</a:t>
                      </a:r>
                      <a:endParaRPr lang="en-US" sz="2000" b="1" dirty="0">
                        <a:latin typeface="Calibri"/>
                        <a:ea typeface="Calibri"/>
                        <a:cs typeface="Times New Roman"/>
                      </a:endParaRPr>
                    </a:p>
                  </a:txBody>
                  <a:tcPr marL="54586" marR="54586" marT="0" marB="0"/>
                </a:tc>
              </a:tr>
              <a:tr h="355868">
                <a:tc>
                  <a:txBody>
                    <a:bodyPr/>
                    <a:lstStyle/>
                    <a:p>
                      <a:pPr marL="0" marR="0">
                        <a:lnSpc>
                          <a:spcPct val="115000"/>
                        </a:lnSpc>
                        <a:spcBef>
                          <a:spcPts val="0"/>
                        </a:spcBef>
                        <a:spcAft>
                          <a:spcPts val="0"/>
                        </a:spcAft>
                      </a:pPr>
                      <a:r>
                        <a:rPr lang="en-US" sz="2000" kern="1200" dirty="0"/>
                        <a:t>Mali </a:t>
                      </a:r>
                      <a:endParaRPr lang="en-US" sz="2000" dirty="0">
                        <a:latin typeface="Calibri"/>
                        <a:ea typeface="Times New Roman"/>
                      </a:endParaRPr>
                    </a:p>
                  </a:txBody>
                  <a:tcPr marL="54586" marR="54586" marT="0" marB="0"/>
                </a:tc>
                <a:tc>
                  <a:txBody>
                    <a:bodyPr/>
                    <a:lstStyle/>
                    <a:p>
                      <a:pPr marL="0" marR="0" algn="ctr">
                        <a:lnSpc>
                          <a:spcPct val="115000"/>
                        </a:lnSpc>
                        <a:spcBef>
                          <a:spcPts val="0"/>
                        </a:spcBef>
                        <a:spcAft>
                          <a:spcPts val="0"/>
                        </a:spcAft>
                      </a:pPr>
                      <a:r>
                        <a:rPr lang="en-US" sz="2000" dirty="0"/>
                        <a:t>0.48</a:t>
                      </a:r>
                      <a:endParaRPr lang="en-US" sz="2000" dirty="0">
                        <a:latin typeface="Calibri"/>
                        <a:ea typeface="Calibri"/>
                        <a:cs typeface="Times New Roman"/>
                      </a:endParaRPr>
                    </a:p>
                  </a:txBody>
                  <a:tcPr marL="54586" marR="54586" marT="0" marB="0"/>
                </a:tc>
                <a:tc>
                  <a:txBody>
                    <a:bodyPr/>
                    <a:lstStyle/>
                    <a:p>
                      <a:pPr marL="0" marR="0" algn="ctr">
                        <a:lnSpc>
                          <a:spcPct val="115000"/>
                        </a:lnSpc>
                        <a:spcBef>
                          <a:spcPts val="0"/>
                        </a:spcBef>
                        <a:spcAft>
                          <a:spcPts val="0"/>
                        </a:spcAft>
                      </a:pPr>
                      <a:r>
                        <a:rPr lang="en-US" sz="2000" dirty="0" smtClean="0"/>
                        <a:t>630</a:t>
                      </a:r>
                      <a:endParaRPr lang="en-US" sz="2000" dirty="0">
                        <a:latin typeface="Calibri"/>
                        <a:ea typeface="Calibri"/>
                        <a:cs typeface="Times New Roman"/>
                      </a:endParaRPr>
                    </a:p>
                  </a:txBody>
                  <a:tcPr marL="54586" marR="54586" marT="0" marB="0"/>
                </a:tc>
                <a:tc>
                  <a:txBody>
                    <a:bodyPr/>
                    <a:lstStyle/>
                    <a:p>
                      <a:pPr marL="0" marR="0" algn="ctr">
                        <a:lnSpc>
                          <a:spcPct val="115000"/>
                        </a:lnSpc>
                        <a:spcBef>
                          <a:spcPts val="0"/>
                        </a:spcBef>
                        <a:spcAft>
                          <a:spcPts val="0"/>
                        </a:spcAft>
                      </a:pPr>
                      <a:r>
                        <a:rPr lang="en-US" sz="2000" dirty="0"/>
                        <a:t>0.80</a:t>
                      </a:r>
                      <a:endParaRPr lang="en-US" sz="2000" dirty="0">
                        <a:latin typeface="Calibri"/>
                        <a:ea typeface="Calibri"/>
                        <a:cs typeface="Times New Roman"/>
                      </a:endParaRPr>
                    </a:p>
                  </a:txBody>
                  <a:tcPr marL="54586" marR="54586" marT="0" marB="0"/>
                </a:tc>
              </a:tr>
              <a:tr h="355868">
                <a:tc>
                  <a:txBody>
                    <a:bodyPr/>
                    <a:lstStyle/>
                    <a:p>
                      <a:pPr marL="0" marR="0">
                        <a:lnSpc>
                          <a:spcPct val="115000"/>
                        </a:lnSpc>
                        <a:spcBef>
                          <a:spcPts val="0"/>
                        </a:spcBef>
                        <a:spcAft>
                          <a:spcPts val="0"/>
                        </a:spcAft>
                      </a:pPr>
                      <a:r>
                        <a:rPr lang="en-US" sz="2000" kern="1200" dirty="0"/>
                        <a:t>Egypt </a:t>
                      </a:r>
                      <a:endParaRPr lang="en-US" sz="2000" dirty="0">
                        <a:latin typeface="Calibri"/>
                        <a:ea typeface="Times New Roman"/>
                      </a:endParaRPr>
                    </a:p>
                  </a:txBody>
                  <a:tcPr marL="54586" marR="54586" marT="0" marB="0"/>
                </a:tc>
                <a:tc>
                  <a:txBody>
                    <a:bodyPr/>
                    <a:lstStyle/>
                    <a:p>
                      <a:pPr marL="0" marR="0" algn="ctr">
                        <a:lnSpc>
                          <a:spcPct val="115000"/>
                        </a:lnSpc>
                        <a:spcBef>
                          <a:spcPts val="0"/>
                        </a:spcBef>
                        <a:spcAft>
                          <a:spcPts val="0"/>
                        </a:spcAft>
                      </a:pPr>
                      <a:r>
                        <a:rPr lang="en-US" sz="2000" dirty="0"/>
                        <a:t>0.22</a:t>
                      </a:r>
                      <a:endParaRPr lang="en-US" sz="2000" dirty="0">
                        <a:latin typeface="Calibri"/>
                        <a:ea typeface="Calibri"/>
                        <a:cs typeface="Times New Roman"/>
                      </a:endParaRPr>
                    </a:p>
                  </a:txBody>
                  <a:tcPr marL="54586" marR="54586" marT="0" marB="0"/>
                </a:tc>
                <a:tc>
                  <a:txBody>
                    <a:bodyPr/>
                    <a:lstStyle/>
                    <a:p>
                      <a:pPr marL="0" marR="0" algn="ctr">
                        <a:lnSpc>
                          <a:spcPct val="115000"/>
                        </a:lnSpc>
                        <a:spcBef>
                          <a:spcPts val="0"/>
                        </a:spcBef>
                        <a:spcAft>
                          <a:spcPts val="0"/>
                        </a:spcAft>
                      </a:pPr>
                      <a:r>
                        <a:rPr lang="en-US" sz="2000" dirty="0" smtClean="0"/>
                        <a:t>800</a:t>
                      </a:r>
                      <a:endParaRPr lang="en-US" sz="2000" dirty="0">
                        <a:latin typeface="Calibri"/>
                        <a:ea typeface="Calibri"/>
                        <a:cs typeface="Times New Roman"/>
                      </a:endParaRPr>
                    </a:p>
                  </a:txBody>
                  <a:tcPr marL="54586" marR="54586" marT="0" marB="0"/>
                </a:tc>
                <a:tc>
                  <a:txBody>
                    <a:bodyPr/>
                    <a:lstStyle/>
                    <a:p>
                      <a:pPr marL="0" marR="0" algn="ctr">
                        <a:lnSpc>
                          <a:spcPct val="115000"/>
                        </a:lnSpc>
                        <a:spcBef>
                          <a:spcPts val="0"/>
                        </a:spcBef>
                        <a:spcAft>
                          <a:spcPts val="0"/>
                        </a:spcAft>
                      </a:pPr>
                      <a:r>
                        <a:rPr lang="en-US" sz="2000" dirty="0"/>
                        <a:t>0.78</a:t>
                      </a:r>
                      <a:endParaRPr lang="en-US" sz="2000" dirty="0">
                        <a:latin typeface="Calibri"/>
                        <a:ea typeface="Calibri"/>
                        <a:cs typeface="Times New Roman"/>
                      </a:endParaRPr>
                    </a:p>
                  </a:txBody>
                  <a:tcPr marL="54586" marR="54586" marT="0" marB="0"/>
                </a:tc>
              </a:tr>
              <a:tr h="355868">
                <a:tc>
                  <a:txBody>
                    <a:bodyPr/>
                    <a:lstStyle/>
                    <a:p>
                      <a:pPr marL="0" marR="0">
                        <a:lnSpc>
                          <a:spcPct val="115000"/>
                        </a:lnSpc>
                        <a:spcBef>
                          <a:spcPts val="0"/>
                        </a:spcBef>
                        <a:spcAft>
                          <a:spcPts val="0"/>
                        </a:spcAft>
                      </a:pPr>
                      <a:r>
                        <a:rPr lang="en-US" sz="2000" dirty="0"/>
                        <a:t>Burkina</a:t>
                      </a:r>
                      <a:endParaRPr lang="en-US" sz="2000" dirty="0">
                        <a:solidFill>
                          <a:srgbClr val="FF0000"/>
                        </a:solidFill>
                        <a:latin typeface="Calibri"/>
                        <a:ea typeface="Times New Roman"/>
                      </a:endParaRPr>
                    </a:p>
                  </a:txBody>
                  <a:tcPr marL="54586" marR="54586" marT="0" marB="0"/>
                </a:tc>
                <a:tc>
                  <a:txBody>
                    <a:bodyPr/>
                    <a:lstStyle/>
                    <a:p>
                      <a:pPr marL="0" marR="0" algn="ctr">
                        <a:lnSpc>
                          <a:spcPct val="115000"/>
                        </a:lnSpc>
                        <a:spcBef>
                          <a:spcPts val="0"/>
                        </a:spcBef>
                        <a:spcAft>
                          <a:spcPts val="0"/>
                        </a:spcAft>
                      </a:pPr>
                      <a:r>
                        <a:rPr lang="en-US" sz="2000" dirty="0"/>
                        <a:t>0.40</a:t>
                      </a:r>
                      <a:endParaRPr lang="en-US" sz="2000" dirty="0">
                        <a:latin typeface="Calibri"/>
                        <a:ea typeface="Calibri"/>
                        <a:cs typeface="Times New Roman"/>
                      </a:endParaRPr>
                    </a:p>
                  </a:txBody>
                  <a:tcPr marL="54586" marR="54586" marT="0" marB="0"/>
                </a:tc>
                <a:tc>
                  <a:txBody>
                    <a:bodyPr/>
                    <a:lstStyle/>
                    <a:p>
                      <a:pPr marL="0" marR="0" algn="ctr">
                        <a:lnSpc>
                          <a:spcPct val="115000"/>
                        </a:lnSpc>
                        <a:spcBef>
                          <a:spcPts val="0"/>
                        </a:spcBef>
                        <a:spcAft>
                          <a:spcPts val="0"/>
                        </a:spcAft>
                      </a:pPr>
                      <a:r>
                        <a:rPr lang="en-US" sz="2000" dirty="0" smtClean="0"/>
                        <a:t>380</a:t>
                      </a:r>
                      <a:endParaRPr lang="en-US" sz="2000" dirty="0">
                        <a:latin typeface="Calibri"/>
                        <a:ea typeface="Calibri"/>
                        <a:cs typeface="Times New Roman"/>
                      </a:endParaRPr>
                    </a:p>
                  </a:txBody>
                  <a:tcPr marL="54586" marR="54586" marT="0" marB="0"/>
                </a:tc>
                <a:tc>
                  <a:txBody>
                    <a:bodyPr/>
                    <a:lstStyle/>
                    <a:p>
                      <a:pPr marL="0" marR="0" algn="ctr">
                        <a:lnSpc>
                          <a:spcPct val="115000"/>
                        </a:lnSpc>
                        <a:spcBef>
                          <a:spcPts val="0"/>
                        </a:spcBef>
                        <a:spcAft>
                          <a:spcPts val="0"/>
                        </a:spcAft>
                      </a:pPr>
                      <a:r>
                        <a:rPr lang="en-US" sz="2000" dirty="0"/>
                        <a:t>0.70</a:t>
                      </a:r>
                      <a:endParaRPr lang="en-US" sz="2000" dirty="0">
                        <a:latin typeface="Calibri"/>
                        <a:ea typeface="Calibri"/>
                        <a:cs typeface="Times New Roman"/>
                      </a:endParaRPr>
                    </a:p>
                  </a:txBody>
                  <a:tcPr marL="54586" marR="54586" marT="0" marB="0"/>
                </a:tc>
              </a:tr>
              <a:tr h="355868">
                <a:tc>
                  <a:txBody>
                    <a:bodyPr/>
                    <a:lstStyle/>
                    <a:p>
                      <a:pPr marL="0" marR="0">
                        <a:lnSpc>
                          <a:spcPct val="115000"/>
                        </a:lnSpc>
                        <a:spcBef>
                          <a:spcPts val="0"/>
                        </a:spcBef>
                        <a:spcAft>
                          <a:spcPts val="0"/>
                        </a:spcAft>
                      </a:pPr>
                      <a:r>
                        <a:rPr lang="en-US" sz="2000" kern="1200" dirty="0"/>
                        <a:t>Zimbabwe </a:t>
                      </a:r>
                      <a:endParaRPr lang="en-US" sz="2000" dirty="0">
                        <a:latin typeface="Calibri"/>
                        <a:ea typeface="Times New Roman"/>
                      </a:endParaRPr>
                    </a:p>
                  </a:txBody>
                  <a:tcPr marL="54586" marR="54586" marT="0" marB="0"/>
                </a:tc>
                <a:tc>
                  <a:txBody>
                    <a:bodyPr/>
                    <a:lstStyle/>
                    <a:p>
                      <a:pPr marL="0" marR="0" algn="ctr">
                        <a:lnSpc>
                          <a:spcPct val="115000"/>
                        </a:lnSpc>
                        <a:spcBef>
                          <a:spcPts val="0"/>
                        </a:spcBef>
                        <a:spcAft>
                          <a:spcPts val="0"/>
                        </a:spcAft>
                      </a:pPr>
                      <a:r>
                        <a:rPr lang="en-US" sz="2000" dirty="0"/>
                        <a:t>0.43</a:t>
                      </a:r>
                      <a:endParaRPr lang="en-US" sz="2000" dirty="0">
                        <a:latin typeface="Calibri"/>
                        <a:ea typeface="Calibri"/>
                        <a:cs typeface="Times New Roman"/>
                      </a:endParaRPr>
                    </a:p>
                  </a:txBody>
                  <a:tcPr marL="54586" marR="54586" marT="0" marB="0"/>
                </a:tc>
                <a:tc>
                  <a:txBody>
                    <a:bodyPr/>
                    <a:lstStyle/>
                    <a:p>
                      <a:pPr marL="0" marR="0" algn="ctr">
                        <a:lnSpc>
                          <a:spcPct val="115000"/>
                        </a:lnSpc>
                        <a:spcBef>
                          <a:spcPts val="0"/>
                        </a:spcBef>
                        <a:spcAft>
                          <a:spcPts val="0"/>
                        </a:spcAft>
                      </a:pPr>
                      <a:r>
                        <a:rPr lang="en-US" sz="2000" dirty="0" smtClean="0"/>
                        <a:t>290</a:t>
                      </a:r>
                      <a:endParaRPr lang="en-US" sz="2000" dirty="0">
                        <a:latin typeface="Calibri"/>
                        <a:ea typeface="Calibri"/>
                        <a:cs typeface="Times New Roman"/>
                      </a:endParaRPr>
                    </a:p>
                  </a:txBody>
                  <a:tcPr marL="54586" marR="54586" marT="0" marB="0"/>
                </a:tc>
                <a:tc>
                  <a:txBody>
                    <a:bodyPr/>
                    <a:lstStyle/>
                    <a:p>
                      <a:pPr marL="0" marR="0" algn="ctr">
                        <a:lnSpc>
                          <a:spcPct val="115000"/>
                        </a:lnSpc>
                        <a:spcBef>
                          <a:spcPts val="0"/>
                        </a:spcBef>
                        <a:spcAft>
                          <a:spcPts val="0"/>
                        </a:spcAft>
                      </a:pPr>
                      <a:r>
                        <a:rPr lang="en-US" sz="2000" dirty="0"/>
                        <a:t>0.58</a:t>
                      </a:r>
                      <a:endParaRPr lang="en-US" sz="2000" dirty="0">
                        <a:latin typeface="Calibri"/>
                        <a:ea typeface="Calibri"/>
                        <a:cs typeface="Times New Roman"/>
                      </a:endParaRPr>
                    </a:p>
                  </a:txBody>
                  <a:tcPr marL="54586" marR="54586" marT="0" marB="0"/>
                </a:tc>
              </a:tr>
              <a:tr h="355868">
                <a:tc>
                  <a:txBody>
                    <a:bodyPr/>
                    <a:lstStyle/>
                    <a:p>
                      <a:pPr marL="0" marR="0">
                        <a:lnSpc>
                          <a:spcPct val="115000"/>
                        </a:lnSpc>
                        <a:spcBef>
                          <a:spcPts val="0"/>
                        </a:spcBef>
                        <a:spcAft>
                          <a:spcPts val="0"/>
                        </a:spcAft>
                      </a:pPr>
                      <a:r>
                        <a:rPr lang="en-US" sz="2000" kern="1200" dirty="0"/>
                        <a:t>Nigeria </a:t>
                      </a:r>
                      <a:endParaRPr lang="en-US" sz="2000" dirty="0">
                        <a:latin typeface="Calibri"/>
                        <a:ea typeface="Times New Roman"/>
                      </a:endParaRPr>
                    </a:p>
                  </a:txBody>
                  <a:tcPr marL="54586" marR="54586" marT="0" marB="0"/>
                </a:tc>
                <a:tc>
                  <a:txBody>
                    <a:bodyPr/>
                    <a:lstStyle/>
                    <a:p>
                      <a:pPr marL="0" marR="0" algn="ctr">
                        <a:lnSpc>
                          <a:spcPct val="115000"/>
                        </a:lnSpc>
                        <a:spcBef>
                          <a:spcPts val="0"/>
                        </a:spcBef>
                        <a:spcAft>
                          <a:spcPts val="0"/>
                        </a:spcAft>
                      </a:pPr>
                      <a:r>
                        <a:rPr lang="en-US" sz="2000" dirty="0"/>
                        <a:t>0.36</a:t>
                      </a:r>
                      <a:endParaRPr lang="en-US" sz="2000" dirty="0">
                        <a:latin typeface="Calibri"/>
                        <a:ea typeface="Calibri"/>
                        <a:cs typeface="Times New Roman"/>
                      </a:endParaRPr>
                    </a:p>
                  </a:txBody>
                  <a:tcPr marL="54586" marR="54586" marT="0" marB="0"/>
                </a:tc>
                <a:tc>
                  <a:txBody>
                    <a:bodyPr/>
                    <a:lstStyle/>
                    <a:p>
                      <a:pPr marL="0" marR="0" algn="ctr">
                        <a:lnSpc>
                          <a:spcPct val="115000"/>
                        </a:lnSpc>
                        <a:spcBef>
                          <a:spcPts val="0"/>
                        </a:spcBef>
                        <a:spcAft>
                          <a:spcPts val="0"/>
                        </a:spcAft>
                      </a:pPr>
                      <a:r>
                        <a:rPr lang="en-US" sz="2000" dirty="0" smtClean="0"/>
                        <a:t>420</a:t>
                      </a:r>
                      <a:endParaRPr lang="en-US" sz="2000" dirty="0">
                        <a:latin typeface="Calibri"/>
                        <a:ea typeface="Calibri"/>
                        <a:cs typeface="Times New Roman"/>
                      </a:endParaRPr>
                    </a:p>
                  </a:txBody>
                  <a:tcPr marL="54586" marR="54586" marT="0" marB="0"/>
                </a:tc>
                <a:tc>
                  <a:txBody>
                    <a:bodyPr/>
                    <a:lstStyle/>
                    <a:p>
                      <a:pPr marL="0" marR="0" algn="ctr">
                        <a:lnSpc>
                          <a:spcPct val="115000"/>
                        </a:lnSpc>
                        <a:spcBef>
                          <a:spcPts val="0"/>
                        </a:spcBef>
                        <a:spcAft>
                          <a:spcPts val="0"/>
                        </a:spcAft>
                      </a:pPr>
                      <a:r>
                        <a:rPr lang="en-US" sz="2000" dirty="0"/>
                        <a:t>0.40</a:t>
                      </a:r>
                      <a:endParaRPr lang="en-US" sz="2000" dirty="0">
                        <a:latin typeface="Calibri"/>
                        <a:ea typeface="Calibri"/>
                        <a:cs typeface="Times New Roman"/>
                      </a:endParaRPr>
                    </a:p>
                  </a:txBody>
                  <a:tcPr marL="54586" marR="54586" marT="0" marB="0"/>
                </a:tc>
              </a:tr>
              <a:tr h="355868">
                <a:tc>
                  <a:txBody>
                    <a:bodyPr/>
                    <a:lstStyle/>
                    <a:p>
                      <a:pPr marL="0" marR="0">
                        <a:lnSpc>
                          <a:spcPct val="115000"/>
                        </a:lnSpc>
                        <a:spcBef>
                          <a:spcPts val="0"/>
                        </a:spcBef>
                        <a:spcAft>
                          <a:spcPts val="0"/>
                        </a:spcAft>
                      </a:pPr>
                      <a:r>
                        <a:rPr lang="en-US" sz="2000" kern="1200" dirty="0" smtClean="0"/>
                        <a:t>Côte d'Ivoire </a:t>
                      </a:r>
                      <a:endParaRPr lang="en-US" sz="2000" dirty="0">
                        <a:latin typeface="Calibri"/>
                        <a:ea typeface="Times New Roman"/>
                      </a:endParaRPr>
                    </a:p>
                  </a:txBody>
                  <a:tcPr marL="54586" marR="54586" marT="0" marB="0"/>
                </a:tc>
                <a:tc>
                  <a:txBody>
                    <a:bodyPr/>
                    <a:lstStyle/>
                    <a:p>
                      <a:pPr marL="0" marR="0" algn="ctr">
                        <a:lnSpc>
                          <a:spcPct val="115000"/>
                        </a:lnSpc>
                        <a:spcBef>
                          <a:spcPts val="0"/>
                        </a:spcBef>
                        <a:spcAft>
                          <a:spcPts val="0"/>
                        </a:spcAft>
                      </a:pPr>
                      <a:r>
                        <a:rPr lang="en-US" sz="2000" dirty="0"/>
                        <a:t>0.22</a:t>
                      </a:r>
                      <a:endParaRPr lang="en-US" sz="2000" dirty="0">
                        <a:latin typeface="Calibri"/>
                        <a:ea typeface="Calibri"/>
                        <a:cs typeface="Times New Roman"/>
                      </a:endParaRPr>
                    </a:p>
                  </a:txBody>
                  <a:tcPr marL="54586" marR="54586" marT="0" marB="0"/>
                </a:tc>
                <a:tc>
                  <a:txBody>
                    <a:bodyPr/>
                    <a:lstStyle/>
                    <a:p>
                      <a:pPr marL="0" marR="0" algn="ctr">
                        <a:lnSpc>
                          <a:spcPct val="115000"/>
                        </a:lnSpc>
                        <a:spcBef>
                          <a:spcPts val="0"/>
                        </a:spcBef>
                        <a:spcAft>
                          <a:spcPts val="0"/>
                        </a:spcAft>
                      </a:pPr>
                      <a:r>
                        <a:rPr lang="en-US" sz="2000" dirty="0" smtClean="0"/>
                        <a:t>380</a:t>
                      </a:r>
                      <a:endParaRPr lang="en-US" sz="2000" dirty="0">
                        <a:latin typeface="Calibri"/>
                        <a:ea typeface="Calibri"/>
                        <a:cs typeface="Times New Roman"/>
                      </a:endParaRPr>
                    </a:p>
                  </a:txBody>
                  <a:tcPr marL="54586" marR="54586" marT="0" marB="0"/>
                </a:tc>
                <a:tc>
                  <a:txBody>
                    <a:bodyPr/>
                    <a:lstStyle/>
                    <a:p>
                      <a:pPr marL="0" marR="0" algn="ctr">
                        <a:lnSpc>
                          <a:spcPct val="115000"/>
                        </a:lnSpc>
                        <a:spcBef>
                          <a:spcPts val="0"/>
                        </a:spcBef>
                        <a:spcAft>
                          <a:spcPts val="0"/>
                        </a:spcAft>
                      </a:pPr>
                      <a:r>
                        <a:rPr lang="en-US" sz="2000" dirty="0"/>
                        <a:t>0.39</a:t>
                      </a:r>
                      <a:endParaRPr lang="en-US" sz="2000" dirty="0">
                        <a:latin typeface="Calibri"/>
                        <a:ea typeface="Calibri"/>
                        <a:cs typeface="Times New Roman"/>
                      </a:endParaRPr>
                    </a:p>
                  </a:txBody>
                  <a:tcPr marL="54586" marR="54586" marT="0" marB="0"/>
                </a:tc>
              </a:tr>
              <a:tr h="355868">
                <a:tc>
                  <a:txBody>
                    <a:bodyPr/>
                    <a:lstStyle/>
                    <a:p>
                      <a:pPr marL="0" marR="0">
                        <a:lnSpc>
                          <a:spcPct val="115000"/>
                        </a:lnSpc>
                        <a:spcBef>
                          <a:spcPts val="0"/>
                        </a:spcBef>
                        <a:spcAft>
                          <a:spcPts val="0"/>
                        </a:spcAft>
                      </a:pPr>
                      <a:r>
                        <a:rPr lang="en-US" sz="2000" kern="1200" dirty="0"/>
                        <a:t>Benin </a:t>
                      </a:r>
                      <a:endParaRPr lang="en-US" sz="2000" dirty="0">
                        <a:latin typeface="Calibri"/>
                        <a:ea typeface="Times New Roman"/>
                      </a:endParaRPr>
                    </a:p>
                  </a:txBody>
                  <a:tcPr marL="54586" marR="54586" marT="0" marB="0"/>
                </a:tc>
                <a:tc>
                  <a:txBody>
                    <a:bodyPr/>
                    <a:lstStyle/>
                    <a:p>
                      <a:pPr marL="0" marR="0" algn="ctr">
                        <a:lnSpc>
                          <a:spcPct val="115000"/>
                        </a:lnSpc>
                        <a:spcBef>
                          <a:spcPts val="0"/>
                        </a:spcBef>
                        <a:spcAft>
                          <a:spcPts val="0"/>
                        </a:spcAft>
                      </a:pPr>
                      <a:r>
                        <a:rPr lang="en-US" sz="2000" dirty="0"/>
                        <a:t>0.17</a:t>
                      </a:r>
                      <a:endParaRPr lang="en-US" sz="2000" dirty="0">
                        <a:latin typeface="Calibri"/>
                        <a:ea typeface="Calibri"/>
                        <a:cs typeface="Times New Roman"/>
                      </a:endParaRPr>
                    </a:p>
                  </a:txBody>
                  <a:tcPr marL="54586" marR="54586" marT="0" marB="0"/>
                </a:tc>
                <a:tc>
                  <a:txBody>
                    <a:bodyPr/>
                    <a:lstStyle/>
                    <a:p>
                      <a:pPr marL="0" marR="0" algn="ctr">
                        <a:lnSpc>
                          <a:spcPct val="115000"/>
                        </a:lnSpc>
                        <a:spcBef>
                          <a:spcPts val="0"/>
                        </a:spcBef>
                        <a:spcAft>
                          <a:spcPts val="0"/>
                        </a:spcAft>
                      </a:pPr>
                      <a:r>
                        <a:rPr lang="en-US" sz="2000" dirty="0" smtClean="0"/>
                        <a:t>410</a:t>
                      </a:r>
                      <a:endParaRPr lang="en-US" sz="2000" dirty="0">
                        <a:latin typeface="Calibri"/>
                        <a:ea typeface="Calibri"/>
                        <a:cs typeface="Times New Roman"/>
                      </a:endParaRPr>
                    </a:p>
                  </a:txBody>
                  <a:tcPr marL="54586" marR="54586" marT="0" marB="0"/>
                </a:tc>
                <a:tc>
                  <a:txBody>
                    <a:bodyPr/>
                    <a:lstStyle/>
                    <a:p>
                      <a:pPr marL="0" marR="0" algn="ctr">
                        <a:lnSpc>
                          <a:spcPct val="115000"/>
                        </a:lnSpc>
                        <a:spcBef>
                          <a:spcPts val="0"/>
                        </a:spcBef>
                        <a:spcAft>
                          <a:spcPts val="0"/>
                        </a:spcAft>
                      </a:pPr>
                      <a:r>
                        <a:rPr lang="en-US" sz="2000" dirty="0"/>
                        <a:t>0.33</a:t>
                      </a:r>
                      <a:endParaRPr lang="en-US" sz="2000" dirty="0">
                        <a:latin typeface="Calibri"/>
                        <a:ea typeface="Calibri"/>
                        <a:cs typeface="Times New Roman"/>
                      </a:endParaRPr>
                    </a:p>
                  </a:txBody>
                  <a:tcPr marL="54586" marR="54586" marT="0" marB="0"/>
                </a:tc>
              </a:tr>
              <a:tr h="355868">
                <a:tc>
                  <a:txBody>
                    <a:bodyPr/>
                    <a:lstStyle/>
                    <a:p>
                      <a:pPr marL="0" marR="0">
                        <a:lnSpc>
                          <a:spcPct val="115000"/>
                        </a:lnSpc>
                        <a:spcBef>
                          <a:spcPts val="0"/>
                        </a:spcBef>
                        <a:spcAft>
                          <a:spcPts val="0"/>
                        </a:spcAft>
                      </a:pPr>
                      <a:r>
                        <a:rPr lang="en-US" sz="2000" kern="1200" dirty="0" smtClean="0"/>
                        <a:t>Cameroon </a:t>
                      </a:r>
                      <a:endParaRPr lang="en-US" sz="2000" dirty="0">
                        <a:latin typeface="Calibri"/>
                        <a:ea typeface="Times New Roman"/>
                      </a:endParaRPr>
                    </a:p>
                  </a:txBody>
                  <a:tcPr marL="54586" marR="54586" marT="0" marB="0"/>
                </a:tc>
                <a:tc>
                  <a:txBody>
                    <a:bodyPr/>
                    <a:lstStyle/>
                    <a:p>
                      <a:pPr marL="0" marR="0" algn="ctr">
                        <a:lnSpc>
                          <a:spcPct val="115000"/>
                        </a:lnSpc>
                        <a:spcBef>
                          <a:spcPts val="0"/>
                        </a:spcBef>
                        <a:spcAft>
                          <a:spcPts val="0"/>
                        </a:spcAft>
                      </a:pPr>
                      <a:r>
                        <a:rPr lang="en-US" sz="2000" dirty="0"/>
                        <a:t>0.18</a:t>
                      </a:r>
                      <a:endParaRPr lang="en-US" sz="2000" dirty="0">
                        <a:latin typeface="Calibri"/>
                        <a:ea typeface="Calibri"/>
                        <a:cs typeface="Times New Roman"/>
                      </a:endParaRPr>
                    </a:p>
                  </a:txBody>
                  <a:tcPr marL="54586" marR="54586" marT="0" marB="0"/>
                </a:tc>
                <a:tc>
                  <a:txBody>
                    <a:bodyPr/>
                    <a:lstStyle/>
                    <a:p>
                      <a:pPr marL="0" marR="0" algn="ctr">
                        <a:lnSpc>
                          <a:spcPct val="115000"/>
                        </a:lnSpc>
                        <a:spcBef>
                          <a:spcPts val="0"/>
                        </a:spcBef>
                        <a:spcAft>
                          <a:spcPts val="0"/>
                        </a:spcAft>
                      </a:pPr>
                      <a:r>
                        <a:rPr lang="en-US" sz="2000" dirty="0" smtClean="0"/>
                        <a:t>400</a:t>
                      </a:r>
                      <a:endParaRPr lang="en-US" sz="2000" dirty="0">
                        <a:latin typeface="Calibri"/>
                        <a:ea typeface="Calibri"/>
                        <a:cs typeface="Times New Roman"/>
                      </a:endParaRPr>
                    </a:p>
                  </a:txBody>
                  <a:tcPr marL="54586" marR="54586" marT="0" marB="0"/>
                </a:tc>
                <a:tc>
                  <a:txBody>
                    <a:bodyPr/>
                    <a:lstStyle/>
                    <a:p>
                      <a:pPr marL="0" marR="0" algn="ctr">
                        <a:lnSpc>
                          <a:spcPct val="115000"/>
                        </a:lnSpc>
                        <a:spcBef>
                          <a:spcPts val="0"/>
                        </a:spcBef>
                        <a:spcAft>
                          <a:spcPts val="0"/>
                        </a:spcAft>
                      </a:pPr>
                      <a:r>
                        <a:rPr lang="en-US" sz="2000" dirty="0"/>
                        <a:t>0.33</a:t>
                      </a:r>
                      <a:endParaRPr lang="en-US" sz="2000" dirty="0">
                        <a:latin typeface="Calibri"/>
                        <a:ea typeface="Calibri"/>
                        <a:cs typeface="Times New Roman"/>
                      </a:endParaRPr>
                    </a:p>
                  </a:txBody>
                  <a:tcPr marL="54586" marR="54586" marT="0" marB="0"/>
                </a:tc>
              </a:tr>
              <a:tr h="355868">
                <a:tc>
                  <a:txBody>
                    <a:bodyPr/>
                    <a:lstStyle/>
                    <a:p>
                      <a:pPr marL="0" marR="0">
                        <a:lnSpc>
                          <a:spcPct val="115000"/>
                        </a:lnSpc>
                        <a:spcBef>
                          <a:spcPts val="0"/>
                        </a:spcBef>
                        <a:spcAft>
                          <a:spcPts val="0"/>
                        </a:spcAft>
                      </a:pPr>
                      <a:r>
                        <a:rPr lang="en-US" sz="2000" kern="1200" dirty="0"/>
                        <a:t>Chad </a:t>
                      </a:r>
                      <a:endParaRPr lang="en-US" sz="2000" dirty="0">
                        <a:latin typeface="Calibri"/>
                        <a:ea typeface="Times New Roman"/>
                      </a:endParaRPr>
                    </a:p>
                  </a:txBody>
                  <a:tcPr marL="54586" marR="54586" marT="0" marB="0"/>
                </a:tc>
                <a:tc>
                  <a:txBody>
                    <a:bodyPr/>
                    <a:lstStyle/>
                    <a:p>
                      <a:pPr marL="0" marR="0" algn="ctr">
                        <a:lnSpc>
                          <a:spcPct val="115000"/>
                        </a:lnSpc>
                        <a:spcBef>
                          <a:spcPts val="0"/>
                        </a:spcBef>
                        <a:spcAft>
                          <a:spcPts val="0"/>
                        </a:spcAft>
                      </a:pPr>
                      <a:r>
                        <a:rPr lang="en-US" sz="2000" dirty="0"/>
                        <a:t>0.12</a:t>
                      </a:r>
                      <a:endParaRPr lang="en-US" sz="2000" dirty="0">
                        <a:latin typeface="Calibri"/>
                        <a:ea typeface="Calibri"/>
                        <a:cs typeface="Times New Roman"/>
                      </a:endParaRPr>
                    </a:p>
                  </a:txBody>
                  <a:tcPr marL="54586" marR="54586" marT="0" marB="0"/>
                </a:tc>
                <a:tc>
                  <a:txBody>
                    <a:bodyPr/>
                    <a:lstStyle/>
                    <a:p>
                      <a:pPr marL="0" marR="0" algn="ctr">
                        <a:lnSpc>
                          <a:spcPct val="115000"/>
                        </a:lnSpc>
                        <a:spcBef>
                          <a:spcPts val="0"/>
                        </a:spcBef>
                        <a:spcAft>
                          <a:spcPts val="0"/>
                        </a:spcAft>
                      </a:pPr>
                      <a:r>
                        <a:rPr lang="en-US" sz="2000" dirty="0" smtClean="0"/>
                        <a:t>210</a:t>
                      </a:r>
                      <a:endParaRPr lang="en-US" sz="2000" dirty="0">
                        <a:latin typeface="Calibri"/>
                        <a:ea typeface="Calibri"/>
                        <a:cs typeface="Times New Roman"/>
                      </a:endParaRPr>
                    </a:p>
                  </a:txBody>
                  <a:tcPr marL="54586" marR="54586" marT="0" marB="0"/>
                </a:tc>
                <a:tc>
                  <a:txBody>
                    <a:bodyPr/>
                    <a:lstStyle/>
                    <a:p>
                      <a:pPr marL="0" marR="0" algn="ctr">
                        <a:lnSpc>
                          <a:spcPct val="115000"/>
                        </a:lnSpc>
                        <a:spcBef>
                          <a:spcPts val="0"/>
                        </a:spcBef>
                        <a:spcAft>
                          <a:spcPts val="0"/>
                        </a:spcAft>
                      </a:pPr>
                      <a:r>
                        <a:rPr lang="en-US" sz="2000" dirty="0"/>
                        <a:t>0.12</a:t>
                      </a:r>
                      <a:endParaRPr lang="en-US" sz="2000" dirty="0">
                        <a:latin typeface="Calibri"/>
                        <a:ea typeface="Calibri"/>
                        <a:cs typeface="Times New Roman"/>
                      </a:endParaRPr>
                    </a:p>
                  </a:txBody>
                  <a:tcPr marL="54586" marR="54586" marT="0" marB="0"/>
                </a:tc>
              </a:tr>
              <a:tr h="355868">
                <a:tc>
                  <a:txBody>
                    <a:bodyPr/>
                    <a:lstStyle/>
                    <a:p>
                      <a:pPr marL="0" marR="0">
                        <a:lnSpc>
                          <a:spcPct val="115000"/>
                        </a:lnSpc>
                        <a:spcBef>
                          <a:spcPts val="0"/>
                        </a:spcBef>
                        <a:spcAft>
                          <a:spcPts val="0"/>
                        </a:spcAft>
                      </a:pPr>
                      <a:r>
                        <a:rPr lang="en-US" sz="2000" kern="1200" dirty="0"/>
                        <a:t>Togo </a:t>
                      </a:r>
                      <a:endParaRPr lang="en-US" sz="2000" dirty="0">
                        <a:latin typeface="Calibri"/>
                        <a:ea typeface="Times New Roman"/>
                      </a:endParaRPr>
                    </a:p>
                  </a:txBody>
                  <a:tcPr marL="54586" marR="54586" marT="0" marB="0"/>
                </a:tc>
                <a:tc>
                  <a:txBody>
                    <a:bodyPr/>
                    <a:lstStyle/>
                    <a:p>
                      <a:pPr marL="0" marR="0" algn="ctr">
                        <a:lnSpc>
                          <a:spcPct val="115000"/>
                        </a:lnSpc>
                        <a:spcBef>
                          <a:spcPts val="0"/>
                        </a:spcBef>
                        <a:spcAft>
                          <a:spcPts val="0"/>
                        </a:spcAft>
                      </a:pPr>
                      <a:r>
                        <a:rPr lang="en-US" sz="2000" dirty="0"/>
                        <a:t>0.08</a:t>
                      </a:r>
                      <a:endParaRPr lang="en-US" sz="2000" dirty="0">
                        <a:latin typeface="Calibri"/>
                        <a:ea typeface="Calibri"/>
                        <a:cs typeface="Times New Roman"/>
                      </a:endParaRPr>
                    </a:p>
                  </a:txBody>
                  <a:tcPr marL="54586" marR="54586" marT="0" marB="0"/>
                </a:tc>
                <a:tc>
                  <a:txBody>
                    <a:bodyPr/>
                    <a:lstStyle/>
                    <a:p>
                      <a:pPr marL="0" marR="0" algn="ctr">
                        <a:lnSpc>
                          <a:spcPct val="115000"/>
                        </a:lnSpc>
                        <a:spcBef>
                          <a:spcPts val="0"/>
                        </a:spcBef>
                        <a:spcAft>
                          <a:spcPts val="0"/>
                        </a:spcAft>
                      </a:pPr>
                      <a:r>
                        <a:rPr lang="en-US" sz="2000" dirty="0" smtClean="0"/>
                        <a:t>310</a:t>
                      </a:r>
                      <a:endParaRPr lang="en-US" sz="2000" dirty="0">
                        <a:latin typeface="Calibri"/>
                        <a:ea typeface="Calibri"/>
                        <a:cs typeface="Times New Roman"/>
                      </a:endParaRPr>
                    </a:p>
                  </a:txBody>
                  <a:tcPr marL="54586" marR="54586" marT="0" marB="0"/>
                </a:tc>
                <a:tc>
                  <a:txBody>
                    <a:bodyPr/>
                    <a:lstStyle/>
                    <a:p>
                      <a:pPr marL="0" marR="0" algn="ctr">
                        <a:lnSpc>
                          <a:spcPct val="115000"/>
                        </a:lnSpc>
                        <a:spcBef>
                          <a:spcPts val="0"/>
                        </a:spcBef>
                        <a:spcAft>
                          <a:spcPts val="0"/>
                        </a:spcAft>
                      </a:pPr>
                      <a:r>
                        <a:rPr lang="en-US" sz="2000" dirty="0"/>
                        <a:t>0.10</a:t>
                      </a:r>
                      <a:endParaRPr lang="en-US" sz="2000" dirty="0">
                        <a:latin typeface="Calibri"/>
                        <a:ea typeface="Calibri"/>
                        <a:cs typeface="Times New Roman"/>
                      </a:endParaRPr>
                    </a:p>
                  </a:txBody>
                  <a:tcPr marL="54586" marR="54586" marT="0" marB="0"/>
                </a:tc>
              </a:tr>
              <a:tr h="355868">
                <a:tc>
                  <a:txBody>
                    <a:bodyPr/>
                    <a:lstStyle/>
                    <a:p>
                      <a:pPr marL="0" marR="0">
                        <a:lnSpc>
                          <a:spcPct val="115000"/>
                        </a:lnSpc>
                        <a:spcBef>
                          <a:spcPts val="0"/>
                        </a:spcBef>
                        <a:spcAft>
                          <a:spcPts val="0"/>
                        </a:spcAft>
                      </a:pPr>
                      <a:r>
                        <a:rPr lang="en-US" sz="2000" kern="1200" dirty="0"/>
                        <a:t>Senegal</a:t>
                      </a:r>
                      <a:endParaRPr lang="en-US" sz="2000" dirty="0">
                        <a:latin typeface="Calibri"/>
                        <a:ea typeface="Times New Roman"/>
                      </a:endParaRPr>
                    </a:p>
                  </a:txBody>
                  <a:tcPr marL="54586" marR="54586" marT="0" marB="0"/>
                </a:tc>
                <a:tc>
                  <a:txBody>
                    <a:bodyPr/>
                    <a:lstStyle/>
                    <a:p>
                      <a:pPr marL="0" marR="0" algn="ctr">
                        <a:lnSpc>
                          <a:spcPct val="115000"/>
                        </a:lnSpc>
                        <a:spcBef>
                          <a:spcPts val="0"/>
                        </a:spcBef>
                        <a:spcAft>
                          <a:spcPts val="0"/>
                        </a:spcAft>
                      </a:pPr>
                      <a:r>
                        <a:rPr lang="en-US" sz="2000" dirty="0"/>
                        <a:t>0.04</a:t>
                      </a:r>
                      <a:endParaRPr lang="en-US" sz="2000" dirty="0">
                        <a:latin typeface="Calibri"/>
                        <a:ea typeface="Calibri"/>
                        <a:cs typeface="Times New Roman"/>
                      </a:endParaRPr>
                    </a:p>
                  </a:txBody>
                  <a:tcPr marL="54586" marR="54586" marT="0" marB="0"/>
                </a:tc>
                <a:tc>
                  <a:txBody>
                    <a:bodyPr/>
                    <a:lstStyle/>
                    <a:p>
                      <a:pPr marL="0" marR="0" algn="ctr">
                        <a:lnSpc>
                          <a:spcPct val="115000"/>
                        </a:lnSpc>
                        <a:spcBef>
                          <a:spcPts val="0"/>
                        </a:spcBef>
                        <a:spcAft>
                          <a:spcPts val="0"/>
                        </a:spcAft>
                      </a:pPr>
                      <a:r>
                        <a:rPr lang="en-US" sz="2000" dirty="0" smtClean="0"/>
                        <a:t>410</a:t>
                      </a:r>
                      <a:endParaRPr lang="en-US" sz="2000" dirty="0">
                        <a:latin typeface="Calibri"/>
                        <a:ea typeface="Calibri"/>
                        <a:cs typeface="Times New Roman"/>
                      </a:endParaRPr>
                    </a:p>
                  </a:txBody>
                  <a:tcPr marL="54586" marR="54586" marT="0" marB="0"/>
                </a:tc>
                <a:tc>
                  <a:txBody>
                    <a:bodyPr/>
                    <a:lstStyle/>
                    <a:p>
                      <a:pPr marL="0" marR="0" algn="ctr">
                        <a:lnSpc>
                          <a:spcPct val="115000"/>
                        </a:lnSpc>
                        <a:spcBef>
                          <a:spcPts val="0"/>
                        </a:spcBef>
                        <a:spcAft>
                          <a:spcPts val="0"/>
                        </a:spcAft>
                      </a:pPr>
                      <a:r>
                        <a:rPr lang="en-US" sz="2000" dirty="0"/>
                        <a:t>0.08</a:t>
                      </a:r>
                      <a:endParaRPr lang="en-US" sz="2000" dirty="0">
                        <a:latin typeface="Calibri"/>
                        <a:ea typeface="Calibri"/>
                        <a:cs typeface="Times New Roman"/>
                      </a:endParaRPr>
                    </a:p>
                  </a:txBody>
                  <a:tcPr marL="54586" marR="54586" marT="0" marB="0"/>
                </a:tc>
              </a:tr>
            </a:tbl>
          </a:graphicData>
        </a:graphic>
      </p:graphicFrame>
      <p:sp>
        <p:nvSpPr>
          <p:cNvPr id="8" name="TextBox 7"/>
          <p:cNvSpPr txBox="1"/>
          <p:nvPr/>
        </p:nvSpPr>
        <p:spPr>
          <a:xfrm>
            <a:off x="762000" y="533400"/>
            <a:ext cx="7391400" cy="954107"/>
          </a:xfrm>
          <a:prstGeom prst="rect">
            <a:avLst/>
          </a:prstGeom>
          <a:noFill/>
        </p:spPr>
        <p:txBody>
          <a:bodyPr wrap="square" rtlCol="0">
            <a:spAutoFit/>
          </a:bodyPr>
          <a:lstStyle/>
          <a:p>
            <a:r>
              <a:rPr lang="en-US" sz="2800" b="1" dirty="0" smtClean="0">
                <a:solidFill>
                  <a:srgbClr val="FF0000"/>
                </a:solidFill>
              </a:rPr>
              <a:t>COTTON IN AFRICA AREA, YIELD &amp; PRODUCTION </a:t>
            </a:r>
            <a:br>
              <a:rPr lang="en-US" sz="2800" b="1" dirty="0" smtClean="0">
                <a:solidFill>
                  <a:srgbClr val="FF0000"/>
                </a:solidFill>
              </a:rPr>
            </a:br>
            <a:endParaRPr lang="en-US" sz="2800" dirty="0" smtClean="0">
              <a:solidFill>
                <a:srgbClr val="FF0000"/>
              </a:solidFill>
            </a:endParaRPr>
          </a:p>
        </p:txBody>
      </p:sp>
    </p:spTree>
  </p:cSld>
  <p:clrMapOvr>
    <a:masterClrMapping/>
  </p:clrMapOvr>
  <p:transition>
    <p:wedge/>
    <p:sndAc>
      <p:stSnd>
        <p:snd r:embed="rId2" name="arrow.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990600"/>
            <a:ext cx="8305800" cy="3708708"/>
          </a:xfrm>
          <a:prstGeom prst="rect">
            <a:avLst/>
          </a:prstGeom>
          <a:noFill/>
        </p:spPr>
        <p:txBody>
          <a:bodyPr wrap="square" rtlCol="0">
            <a:spAutoFit/>
          </a:bodyPr>
          <a:lstStyle/>
          <a:p>
            <a:pPr marL="342900" indent="-342900" algn="just">
              <a:buFont typeface="Wingdings" pitchFamily="2" charset="2"/>
              <a:buChar char="§"/>
            </a:pPr>
            <a:r>
              <a:rPr lang="en-US" sz="2000" b="1" dirty="0" smtClean="0"/>
              <a:t>Africa accounts for 10 to 15% of the world cotton export.</a:t>
            </a:r>
          </a:p>
          <a:p>
            <a:pPr marL="342900" indent="-342900" algn="just">
              <a:buFont typeface="Wingdings" pitchFamily="2" charset="2"/>
              <a:buChar char="§"/>
            </a:pPr>
            <a:endParaRPr lang="en-US" sz="1100" b="1" dirty="0" smtClean="0"/>
          </a:p>
          <a:p>
            <a:pPr marL="342900" indent="-342900" algn="just">
              <a:buFont typeface="Wingdings" pitchFamily="2" charset="2"/>
              <a:buChar char="§"/>
            </a:pPr>
            <a:r>
              <a:rPr lang="en-US" sz="2000" b="1" dirty="0" smtClean="0"/>
              <a:t>Cotton is of significant importance to many African Countries, as it is one of the important foreign exchange earners.</a:t>
            </a:r>
          </a:p>
          <a:p>
            <a:pPr marL="342900" indent="-342900" algn="just"/>
            <a:endParaRPr lang="en-US" sz="1100" b="1" dirty="0" smtClean="0"/>
          </a:p>
          <a:p>
            <a:pPr marL="342900" indent="-342900" algn="just">
              <a:buFont typeface="Wingdings" pitchFamily="2" charset="2"/>
              <a:buChar char="§"/>
            </a:pPr>
            <a:r>
              <a:rPr lang="en-US" sz="2000" b="1" dirty="0" smtClean="0"/>
              <a:t>Cotton related activities, account for a large share of rural employment &amp; key factors for poverty reduction.</a:t>
            </a:r>
          </a:p>
          <a:p>
            <a:pPr marL="342900" indent="-342900" algn="just">
              <a:buFont typeface="Wingdings" pitchFamily="2" charset="2"/>
              <a:buChar char="§"/>
            </a:pPr>
            <a:endParaRPr lang="en-US" sz="1100" b="1" dirty="0" smtClean="0"/>
          </a:p>
          <a:p>
            <a:pPr marL="342900" indent="-342900" algn="just">
              <a:buFont typeface="Wingdings" pitchFamily="2" charset="2"/>
              <a:buChar char="§"/>
            </a:pPr>
            <a:r>
              <a:rPr lang="en-US" sz="2000" b="1" dirty="0" smtClean="0"/>
              <a:t>About six million people are involved in the cotton industry in West and Central Africa.</a:t>
            </a:r>
          </a:p>
          <a:p>
            <a:pPr marL="342900" indent="-342900" algn="just">
              <a:buFont typeface="Wingdings" pitchFamily="2" charset="2"/>
              <a:buChar char="§"/>
            </a:pPr>
            <a:endParaRPr lang="en-US" sz="1100" b="1" dirty="0" smtClean="0"/>
          </a:p>
          <a:p>
            <a:pPr marL="342900" indent="-342900" algn="just">
              <a:buFont typeface="Wingdings" pitchFamily="2" charset="2"/>
              <a:buChar char="§"/>
            </a:pPr>
            <a:r>
              <a:rPr lang="en-US" sz="2000" b="1" dirty="0" smtClean="0"/>
              <a:t>Although each country is having its own policy. It is possible to give a brief review of some of the common features of recent development.</a:t>
            </a:r>
          </a:p>
          <a:p>
            <a:pPr marL="342900" indent="-342900" algn="just"/>
            <a:endParaRPr lang="en-US" sz="1100" b="1" dirty="0" smtClean="0"/>
          </a:p>
        </p:txBody>
      </p:sp>
      <p:sp>
        <p:nvSpPr>
          <p:cNvPr id="6" name="TextBox 5"/>
          <p:cNvSpPr txBox="1"/>
          <p:nvPr/>
        </p:nvSpPr>
        <p:spPr>
          <a:xfrm>
            <a:off x="533400" y="304800"/>
            <a:ext cx="7772400" cy="523220"/>
          </a:xfrm>
          <a:prstGeom prst="rect">
            <a:avLst/>
          </a:prstGeom>
          <a:noFill/>
        </p:spPr>
        <p:txBody>
          <a:bodyPr wrap="square" rtlCol="0">
            <a:spAutoFit/>
          </a:bodyPr>
          <a:lstStyle/>
          <a:p>
            <a:r>
              <a:rPr lang="en-US" sz="2800" b="1" dirty="0" smtClean="0">
                <a:solidFill>
                  <a:srgbClr val="FF0000"/>
                </a:solidFill>
              </a:rPr>
              <a:t>COTTON SECTOR IN AFRICA</a:t>
            </a:r>
            <a:endParaRPr lang="en-US" sz="2800" dirty="0" smtClean="0">
              <a:solidFill>
                <a:srgbClr val="FF0000"/>
              </a:solidFill>
            </a:endParaRPr>
          </a:p>
        </p:txBody>
      </p:sp>
    </p:spTree>
  </p:cSld>
  <p:clrMapOvr>
    <a:masterClrMapping/>
  </p:clrMapOvr>
  <p:transition>
    <p:wedge/>
    <p:sndAc>
      <p:stSnd>
        <p:snd r:embed="rId2" name="arrow.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7772400" cy="4648200"/>
          </a:xfrm>
          <a:prstGeom prst="rect">
            <a:avLst/>
          </a:prstGeom>
          <a:noFill/>
        </p:spPr>
        <p:txBody>
          <a:bodyPr wrap="square" rtlCol="0">
            <a:spAutoFit/>
          </a:bodyPr>
          <a:lstStyle/>
          <a:p>
            <a:pPr marL="342900" indent="-342900" algn="just">
              <a:buFont typeface="Wingdings" pitchFamily="2" charset="2"/>
              <a:buChar char="§"/>
            </a:pPr>
            <a:r>
              <a:rPr lang="en-US" sz="2000" b="1" dirty="0" smtClean="0"/>
              <a:t>Govt. agencies supply most of the inputs used in cotton production.</a:t>
            </a:r>
          </a:p>
          <a:p>
            <a:pPr marL="342900" indent="-342900" algn="just">
              <a:buFont typeface="Wingdings" pitchFamily="2" charset="2"/>
              <a:buChar char="§"/>
            </a:pPr>
            <a:endParaRPr lang="en-US" sz="1000" b="1" dirty="0" smtClean="0"/>
          </a:p>
          <a:p>
            <a:pPr marL="342900" indent="-342900" algn="just">
              <a:buFont typeface="Wingdings" pitchFamily="2" charset="2"/>
              <a:buChar char="§"/>
            </a:pPr>
            <a:r>
              <a:rPr lang="en-US" sz="2000" b="1" dirty="0" smtClean="0"/>
              <a:t>Productivity continues to be hampered by the outdated techniques and equipment. </a:t>
            </a:r>
          </a:p>
          <a:p>
            <a:pPr marL="342900" indent="-342900" algn="just">
              <a:buFont typeface="Wingdings" pitchFamily="2" charset="2"/>
              <a:buChar char="§"/>
            </a:pPr>
            <a:endParaRPr lang="en-US" sz="1100" b="1" dirty="0" smtClean="0"/>
          </a:p>
          <a:p>
            <a:pPr marL="342900" indent="-342900" algn="just">
              <a:buFont typeface="Wingdings" pitchFamily="2" charset="2"/>
              <a:buChar char="§"/>
            </a:pPr>
            <a:r>
              <a:rPr lang="en-US" sz="2000" b="1" dirty="0" smtClean="0"/>
              <a:t>Problems related to storage and infrastructure, make transactions more expensive.</a:t>
            </a:r>
          </a:p>
          <a:p>
            <a:pPr marL="342900" indent="-342900" algn="just"/>
            <a:endParaRPr lang="en-US" sz="1100" b="1" dirty="0" smtClean="0"/>
          </a:p>
          <a:p>
            <a:pPr marL="342900" indent="-342900" algn="just">
              <a:buFont typeface="Wingdings" pitchFamily="2" charset="2"/>
              <a:buChar char="§"/>
            </a:pPr>
            <a:r>
              <a:rPr lang="en-US" sz="2000" b="1" dirty="0" smtClean="0"/>
              <a:t>Ginning facilities are out dated resulting in poor recovery &amp; damage of fiber. </a:t>
            </a:r>
          </a:p>
          <a:p>
            <a:pPr marL="342900" indent="-342900" algn="just">
              <a:buFont typeface="Wingdings" pitchFamily="2" charset="2"/>
              <a:buChar char="§"/>
            </a:pPr>
            <a:endParaRPr lang="en-US" sz="1100" b="1" dirty="0" smtClean="0"/>
          </a:p>
          <a:p>
            <a:pPr marL="342900" indent="-342900" algn="just">
              <a:buFont typeface="Wingdings" pitchFamily="2" charset="2"/>
              <a:buChar char="§"/>
            </a:pPr>
            <a:r>
              <a:rPr lang="en-US" sz="2000" b="1" dirty="0" smtClean="0"/>
              <a:t>Only 6% of the cotton is locally made into product  rest, is exported in farm of raw cotton. </a:t>
            </a:r>
          </a:p>
          <a:p>
            <a:pPr marL="342900" indent="-342900" algn="just">
              <a:buFont typeface="Wingdings" pitchFamily="2" charset="2"/>
              <a:buChar char="§"/>
            </a:pPr>
            <a:endParaRPr lang="en-US" sz="1100" b="1" dirty="0" smtClean="0"/>
          </a:p>
          <a:p>
            <a:pPr marL="342900" indent="-342900" algn="just">
              <a:buFont typeface="Wingdings" pitchFamily="2" charset="2"/>
              <a:buChar char="§"/>
            </a:pPr>
            <a:r>
              <a:rPr lang="en-US" sz="2000" b="1" dirty="0" smtClean="0"/>
              <a:t>Very little efforts have been made for improvement of the cotton varieties and use of  hybrid techniques.</a:t>
            </a:r>
          </a:p>
          <a:p>
            <a:pPr marL="342900" indent="-342900" algn="just">
              <a:buFont typeface="Wingdings" pitchFamily="2" charset="2"/>
              <a:buChar char="§"/>
            </a:pPr>
            <a:endParaRPr lang="en-US" sz="1100" b="1" dirty="0" smtClean="0"/>
          </a:p>
        </p:txBody>
      </p:sp>
      <p:sp>
        <p:nvSpPr>
          <p:cNvPr id="5" name="TextBox 4"/>
          <p:cNvSpPr txBox="1"/>
          <p:nvPr/>
        </p:nvSpPr>
        <p:spPr>
          <a:xfrm>
            <a:off x="533400" y="304800"/>
            <a:ext cx="8305800" cy="523220"/>
          </a:xfrm>
          <a:prstGeom prst="rect">
            <a:avLst/>
          </a:prstGeom>
          <a:noFill/>
        </p:spPr>
        <p:txBody>
          <a:bodyPr wrap="square" rtlCol="0">
            <a:spAutoFit/>
          </a:bodyPr>
          <a:lstStyle/>
          <a:p>
            <a:r>
              <a:rPr lang="en-US" sz="2800" b="1" dirty="0" smtClean="0">
                <a:solidFill>
                  <a:srgbClr val="FF0000"/>
                </a:solidFill>
              </a:rPr>
              <a:t>BRIEF REVIEW OF SOME OF THE COMMON FEATURES </a:t>
            </a:r>
          </a:p>
        </p:txBody>
      </p:sp>
    </p:spTree>
  </p:cSld>
  <p:clrMapOvr>
    <a:masterClrMapping/>
  </p:clrMapOvr>
  <p:transition>
    <p:wedge/>
    <p:sndAc>
      <p:stSnd>
        <p:snd r:embed="rId2" name="arrow.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079242"/>
            <a:ext cx="8001000" cy="4093428"/>
          </a:xfrm>
          <a:prstGeom prst="rect">
            <a:avLst/>
          </a:prstGeom>
          <a:noFill/>
        </p:spPr>
        <p:txBody>
          <a:bodyPr wrap="square" rtlCol="0">
            <a:spAutoFit/>
          </a:bodyPr>
          <a:lstStyle/>
          <a:p>
            <a:pPr marL="342900" indent="-342900" algn="just">
              <a:buFont typeface="Wingdings" pitchFamily="2" charset="2"/>
              <a:buChar char="§"/>
            </a:pPr>
            <a:r>
              <a:rPr lang="en-US" sz="2000" b="1" dirty="0" smtClean="0"/>
              <a:t>Cotton is grown by small &amp; marginal farmers having about 10 to 15 percent  area under irrigation. </a:t>
            </a:r>
          </a:p>
          <a:p>
            <a:pPr marL="342900" indent="-342900" algn="just">
              <a:buFont typeface="Wingdings" pitchFamily="2" charset="2"/>
              <a:buChar char="§"/>
            </a:pPr>
            <a:endParaRPr lang="en-US" sz="2000" b="1" dirty="0" smtClean="0"/>
          </a:p>
          <a:p>
            <a:pPr marL="342900" indent="-342900" algn="just">
              <a:buFont typeface="Wingdings" pitchFamily="2" charset="2"/>
              <a:buChar char="§"/>
            </a:pPr>
            <a:r>
              <a:rPr lang="en-US" sz="2000" b="1" dirty="0" smtClean="0"/>
              <a:t>Low yielding cotton varieties, non availability of hybrid cotton and restriction on use of Bt Cotton.</a:t>
            </a:r>
          </a:p>
          <a:p>
            <a:pPr marL="342900" indent="-342900" algn="just"/>
            <a:r>
              <a:rPr lang="en-US" sz="1000" b="1" dirty="0" smtClean="0"/>
              <a:t> </a:t>
            </a:r>
          </a:p>
          <a:p>
            <a:pPr marL="342900" indent="-342900" algn="just">
              <a:buFont typeface="Wingdings" pitchFamily="2" charset="2"/>
              <a:buChar char="§"/>
            </a:pPr>
            <a:r>
              <a:rPr lang="en-US" sz="2000" b="1" dirty="0" smtClean="0"/>
              <a:t>Insufficient use of organic and inorganic fertilizers. </a:t>
            </a:r>
          </a:p>
          <a:p>
            <a:pPr marL="342900" indent="-342900" algn="just"/>
            <a:endParaRPr lang="en-US" sz="1000" b="1" dirty="0" smtClean="0"/>
          </a:p>
          <a:p>
            <a:pPr marL="342900" indent="-342900" algn="just">
              <a:buFont typeface="Wingdings" pitchFamily="2" charset="2"/>
              <a:buChar char="§"/>
            </a:pPr>
            <a:r>
              <a:rPr lang="en-US" sz="2000" b="1" dirty="0" smtClean="0"/>
              <a:t>Little efforts to generate awareness for Harvesting of rain water and its utilization.</a:t>
            </a:r>
          </a:p>
          <a:p>
            <a:pPr marL="342900" indent="-342900" algn="just"/>
            <a:endParaRPr lang="en-US" sz="1000" b="1" dirty="0" smtClean="0"/>
          </a:p>
          <a:p>
            <a:pPr marL="342900" indent="-342900" algn="just">
              <a:buFont typeface="Wingdings" pitchFamily="2" charset="2"/>
              <a:buChar char="§"/>
            </a:pPr>
            <a:r>
              <a:rPr lang="en-US" sz="2000" b="1" dirty="0" smtClean="0"/>
              <a:t>Unplanned  use of agricultural chemicals resulting in, increase in the cost of cultivation. </a:t>
            </a:r>
          </a:p>
          <a:p>
            <a:pPr marL="342900" indent="-342900" algn="just">
              <a:buFont typeface="Wingdings" pitchFamily="2" charset="2"/>
              <a:buChar char="§"/>
            </a:pPr>
            <a:endParaRPr lang="en-US" sz="1000" b="1" dirty="0" smtClean="0"/>
          </a:p>
          <a:p>
            <a:pPr marL="342900" indent="-342900" algn="just">
              <a:buFont typeface="Wingdings" pitchFamily="2" charset="2"/>
              <a:buChar char="§"/>
            </a:pPr>
            <a:r>
              <a:rPr lang="en-US" sz="2000" b="1" dirty="0" smtClean="0"/>
              <a:t>Non availability of market information and price support policy.</a:t>
            </a:r>
            <a:endParaRPr lang="en-US" sz="2000" b="1" dirty="0"/>
          </a:p>
        </p:txBody>
      </p:sp>
      <p:sp>
        <p:nvSpPr>
          <p:cNvPr id="4" name="TextBox 3"/>
          <p:cNvSpPr txBox="1"/>
          <p:nvPr/>
        </p:nvSpPr>
        <p:spPr>
          <a:xfrm>
            <a:off x="533400" y="304800"/>
            <a:ext cx="8153400" cy="523220"/>
          </a:xfrm>
          <a:prstGeom prst="rect">
            <a:avLst/>
          </a:prstGeom>
          <a:noFill/>
        </p:spPr>
        <p:txBody>
          <a:bodyPr wrap="square" rtlCol="0">
            <a:spAutoFit/>
          </a:bodyPr>
          <a:lstStyle/>
          <a:p>
            <a:r>
              <a:rPr lang="en-US" sz="2800" b="1" dirty="0" smtClean="0">
                <a:solidFill>
                  <a:srgbClr val="FF0000"/>
                </a:solidFill>
              </a:rPr>
              <a:t>REASONS FOR LOW YIELD OF COTTON IN AFRICA</a:t>
            </a:r>
          </a:p>
        </p:txBody>
      </p:sp>
    </p:spTree>
  </p:cSld>
  <p:clrMapOvr>
    <a:masterClrMapping/>
  </p:clrMapOvr>
  <p:transition>
    <p:wedge/>
    <p:sndAc>
      <p:stSnd>
        <p:snd r:embed="rId2" name="arrow.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228601" y="1752602"/>
          <a:ext cx="8686802" cy="4724398"/>
        </p:xfrm>
        <a:graphic>
          <a:graphicData uri="http://schemas.openxmlformats.org/drawingml/2006/table">
            <a:tbl>
              <a:tblPr>
                <a:tableStyleId>{3C2FFA5D-87B4-456A-9821-1D502468CF0F}</a:tableStyleId>
              </a:tblPr>
              <a:tblGrid>
                <a:gridCol w="1354823"/>
                <a:gridCol w="1593908"/>
                <a:gridCol w="1383079"/>
                <a:gridCol w="1467714"/>
                <a:gridCol w="1443639"/>
                <a:gridCol w="1443639"/>
              </a:tblGrid>
              <a:tr h="858982">
                <a:tc>
                  <a:txBody>
                    <a:bodyPr/>
                    <a:lstStyle/>
                    <a:p>
                      <a:pPr marL="0" marR="0" algn="ctr">
                        <a:lnSpc>
                          <a:spcPct val="115000"/>
                        </a:lnSpc>
                        <a:spcBef>
                          <a:spcPts val="0"/>
                        </a:spcBef>
                        <a:spcAft>
                          <a:spcPts val="0"/>
                        </a:spcAft>
                      </a:pPr>
                      <a:endParaRPr lang="en-US" sz="2000" b="1" dirty="0">
                        <a:latin typeface="Calibri"/>
                        <a:ea typeface="Calibri"/>
                        <a:cs typeface="Times New Roman"/>
                      </a:endParaRPr>
                    </a:p>
                  </a:txBody>
                  <a:tcPr marL="67580" marR="67580" marT="0" marB="0" anchor="ctr"/>
                </a:tc>
                <a:tc>
                  <a:txBody>
                    <a:bodyPr/>
                    <a:lstStyle/>
                    <a:p>
                      <a:pPr marL="0" marR="0" algn="ctr">
                        <a:lnSpc>
                          <a:spcPct val="115000"/>
                        </a:lnSpc>
                        <a:spcBef>
                          <a:spcPts val="0"/>
                        </a:spcBef>
                        <a:spcAft>
                          <a:spcPts val="0"/>
                        </a:spcAft>
                      </a:pPr>
                      <a:r>
                        <a:rPr lang="en-US" sz="2000" b="1" dirty="0"/>
                        <a:t>USA</a:t>
                      </a:r>
                      <a:endParaRPr lang="en-US" sz="2000" b="1" dirty="0">
                        <a:latin typeface="Calibri"/>
                        <a:ea typeface="Calibri"/>
                        <a:cs typeface="Times New Roman"/>
                      </a:endParaRPr>
                    </a:p>
                  </a:txBody>
                  <a:tcPr marL="67580" marR="67580" marT="0" marB="0" anchor="ctr"/>
                </a:tc>
                <a:tc>
                  <a:txBody>
                    <a:bodyPr/>
                    <a:lstStyle/>
                    <a:p>
                      <a:pPr marL="0" marR="0" algn="ctr">
                        <a:lnSpc>
                          <a:spcPct val="115000"/>
                        </a:lnSpc>
                        <a:spcBef>
                          <a:spcPts val="0"/>
                        </a:spcBef>
                        <a:spcAft>
                          <a:spcPts val="0"/>
                        </a:spcAft>
                      </a:pPr>
                      <a:r>
                        <a:rPr lang="en-US" sz="2000" b="1" dirty="0"/>
                        <a:t>CHINA</a:t>
                      </a:r>
                      <a:endParaRPr lang="en-US" sz="2000" b="1" dirty="0">
                        <a:latin typeface="Calibri"/>
                        <a:ea typeface="Calibri"/>
                        <a:cs typeface="Times New Roman"/>
                      </a:endParaRPr>
                    </a:p>
                  </a:txBody>
                  <a:tcPr marL="67580" marR="67580" marT="0" marB="0" anchor="ctr"/>
                </a:tc>
                <a:tc>
                  <a:txBody>
                    <a:bodyPr/>
                    <a:lstStyle/>
                    <a:p>
                      <a:pPr marL="0" marR="0" algn="ctr">
                        <a:lnSpc>
                          <a:spcPct val="115000"/>
                        </a:lnSpc>
                        <a:spcBef>
                          <a:spcPts val="0"/>
                        </a:spcBef>
                        <a:spcAft>
                          <a:spcPts val="0"/>
                        </a:spcAft>
                      </a:pPr>
                      <a:r>
                        <a:rPr lang="en-US" sz="2000" b="1" dirty="0"/>
                        <a:t>AUSTRALIA</a:t>
                      </a:r>
                      <a:endParaRPr lang="en-US" sz="2000" b="1" dirty="0">
                        <a:latin typeface="Calibri"/>
                        <a:ea typeface="Calibri"/>
                        <a:cs typeface="Times New Roman"/>
                      </a:endParaRPr>
                    </a:p>
                  </a:txBody>
                  <a:tcPr marL="67580" marR="67580" marT="0" marB="0" anchor="ctr"/>
                </a:tc>
                <a:tc>
                  <a:txBody>
                    <a:bodyPr/>
                    <a:lstStyle/>
                    <a:p>
                      <a:pPr marL="0" marR="0" algn="ctr">
                        <a:lnSpc>
                          <a:spcPct val="115000"/>
                        </a:lnSpc>
                        <a:spcBef>
                          <a:spcPts val="0"/>
                        </a:spcBef>
                        <a:spcAft>
                          <a:spcPts val="0"/>
                        </a:spcAft>
                      </a:pPr>
                      <a:r>
                        <a:rPr lang="en-US" sz="2000" b="1" dirty="0"/>
                        <a:t>EGYPT</a:t>
                      </a:r>
                      <a:endParaRPr lang="en-US" sz="2000" b="1" dirty="0">
                        <a:latin typeface="Calibri"/>
                        <a:ea typeface="Calibri"/>
                        <a:cs typeface="Times New Roman"/>
                      </a:endParaRPr>
                    </a:p>
                  </a:txBody>
                  <a:tcPr marL="67580" marR="67580" marT="0" marB="0" anchor="ctr"/>
                </a:tc>
                <a:tc>
                  <a:txBody>
                    <a:bodyPr/>
                    <a:lstStyle/>
                    <a:p>
                      <a:pPr marL="0" marR="0" algn="ctr">
                        <a:lnSpc>
                          <a:spcPct val="115000"/>
                        </a:lnSpc>
                        <a:spcBef>
                          <a:spcPts val="0"/>
                        </a:spcBef>
                        <a:spcAft>
                          <a:spcPts val="0"/>
                        </a:spcAft>
                      </a:pPr>
                      <a:r>
                        <a:rPr lang="en-US" sz="2000" b="1" dirty="0" smtClean="0"/>
                        <a:t>INDIA (50%</a:t>
                      </a:r>
                      <a:r>
                        <a:rPr lang="en-US" sz="2000" b="1" baseline="0" dirty="0" smtClean="0"/>
                        <a:t> Rainfed)</a:t>
                      </a:r>
                      <a:endParaRPr lang="en-US" sz="2000" b="1" dirty="0">
                        <a:latin typeface="Calibri"/>
                        <a:ea typeface="Calibri"/>
                        <a:cs typeface="Times New Roman"/>
                      </a:endParaRPr>
                    </a:p>
                  </a:txBody>
                  <a:tcPr marL="67580" marR="67580" marT="0" marB="0" anchor="ctr"/>
                </a:tc>
              </a:tr>
              <a:tr h="1288472">
                <a:tc>
                  <a:txBody>
                    <a:bodyPr/>
                    <a:lstStyle/>
                    <a:p>
                      <a:pPr marL="0" marR="0">
                        <a:lnSpc>
                          <a:spcPct val="115000"/>
                        </a:lnSpc>
                        <a:spcBef>
                          <a:spcPts val="0"/>
                        </a:spcBef>
                        <a:spcAft>
                          <a:spcPts val="0"/>
                        </a:spcAft>
                      </a:pPr>
                      <a:r>
                        <a:rPr lang="en-US" sz="2000" b="1" dirty="0"/>
                        <a:t>CULTIVAR</a:t>
                      </a:r>
                      <a:endParaRPr lang="en-US" sz="2000" b="1" dirty="0">
                        <a:latin typeface="Calibri"/>
                        <a:ea typeface="Calibri"/>
                        <a:cs typeface="Times New Roman"/>
                      </a:endParaRPr>
                    </a:p>
                  </a:txBody>
                  <a:tcPr marL="67580" marR="67580" marT="0" marB="0" anchor="ctr"/>
                </a:tc>
                <a:tc>
                  <a:txBody>
                    <a:bodyPr/>
                    <a:lstStyle/>
                    <a:p>
                      <a:pPr marL="0" marR="0">
                        <a:lnSpc>
                          <a:spcPct val="115000"/>
                        </a:lnSpc>
                        <a:spcBef>
                          <a:spcPts val="0"/>
                        </a:spcBef>
                        <a:spcAft>
                          <a:spcPts val="0"/>
                        </a:spcAft>
                      </a:pPr>
                      <a:r>
                        <a:rPr lang="en-US" sz="2000" dirty="0"/>
                        <a:t>100% area </a:t>
                      </a:r>
                      <a:r>
                        <a:rPr lang="en-US" sz="2000" dirty="0" smtClean="0"/>
                        <a:t> </a:t>
                      </a:r>
                      <a:r>
                        <a:rPr lang="en-US" sz="2000" dirty="0"/>
                        <a:t>Bt. Cotton</a:t>
                      </a:r>
                      <a:endParaRPr lang="en-US" sz="2000" dirty="0">
                        <a:latin typeface="Calibri"/>
                        <a:ea typeface="Calibri"/>
                        <a:cs typeface="Times New Roman"/>
                      </a:endParaRPr>
                    </a:p>
                  </a:txBody>
                  <a:tcPr marL="67580" marR="67580" marT="0" marB="0" anchor="ctr"/>
                </a:tc>
                <a:tc>
                  <a:txBody>
                    <a:bodyPr/>
                    <a:lstStyle/>
                    <a:p>
                      <a:pPr marL="0" marR="0">
                        <a:lnSpc>
                          <a:spcPct val="115000"/>
                        </a:lnSpc>
                        <a:spcBef>
                          <a:spcPts val="0"/>
                        </a:spcBef>
                        <a:spcAft>
                          <a:spcPts val="0"/>
                        </a:spcAft>
                      </a:pPr>
                      <a:r>
                        <a:rPr lang="fr-FR" sz="2000" dirty="0"/>
                        <a:t>100% area </a:t>
                      </a:r>
                      <a:r>
                        <a:rPr lang="fr-FR" sz="2000" dirty="0" smtClean="0"/>
                        <a:t>Bt</a:t>
                      </a:r>
                      <a:r>
                        <a:rPr lang="fr-FR" sz="2000" dirty="0"/>
                        <a:t>. Cotton</a:t>
                      </a:r>
                      <a:endParaRPr lang="en-US" sz="2000" dirty="0">
                        <a:latin typeface="Calibri"/>
                        <a:ea typeface="Calibri"/>
                        <a:cs typeface="Times New Roman"/>
                      </a:endParaRPr>
                    </a:p>
                  </a:txBody>
                  <a:tcPr marL="67580" marR="67580" marT="0" marB="0" anchor="ctr"/>
                </a:tc>
                <a:tc>
                  <a:txBody>
                    <a:bodyPr/>
                    <a:lstStyle/>
                    <a:p>
                      <a:pPr marL="0" marR="0">
                        <a:lnSpc>
                          <a:spcPct val="115000"/>
                        </a:lnSpc>
                        <a:spcBef>
                          <a:spcPts val="0"/>
                        </a:spcBef>
                        <a:spcAft>
                          <a:spcPts val="0"/>
                        </a:spcAft>
                      </a:pPr>
                      <a:r>
                        <a:rPr lang="fr-FR" sz="2000" dirty="0"/>
                        <a:t>100% area </a:t>
                      </a:r>
                      <a:r>
                        <a:rPr lang="fr-FR" sz="2000" dirty="0" smtClean="0"/>
                        <a:t>Bt</a:t>
                      </a:r>
                      <a:r>
                        <a:rPr lang="fr-FR" sz="2000" dirty="0"/>
                        <a:t>. Cotton</a:t>
                      </a:r>
                      <a:endParaRPr lang="en-US" sz="2000" dirty="0">
                        <a:latin typeface="Calibri"/>
                        <a:ea typeface="Calibri"/>
                        <a:cs typeface="Times New Roman"/>
                      </a:endParaRPr>
                    </a:p>
                  </a:txBody>
                  <a:tcPr marL="67580" marR="67580" marT="0" marB="0" anchor="ctr"/>
                </a:tc>
                <a:tc>
                  <a:txBody>
                    <a:bodyPr/>
                    <a:lstStyle/>
                    <a:p>
                      <a:pPr marL="0" marR="0">
                        <a:lnSpc>
                          <a:spcPct val="115000"/>
                        </a:lnSpc>
                        <a:spcBef>
                          <a:spcPts val="0"/>
                        </a:spcBef>
                        <a:spcAft>
                          <a:spcPts val="0"/>
                        </a:spcAft>
                      </a:pPr>
                      <a:r>
                        <a:rPr lang="fr-FR" sz="2000" dirty="0"/>
                        <a:t>100% area </a:t>
                      </a:r>
                      <a:r>
                        <a:rPr lang="fr-FR" sz="2000" dirty="0" smtClean="0"/>
                        <a:t>Bt</a:t>
                      </a:r>
                      <a:r>
                        <a:rPr lang="fr-FR" sz="2000" dirty="0"/>
                        <a:t>. Cotton</a:t>
                      </a:r>
                      <a:endParaRPr lang="en-US" sz="2000" dirty="0">
                        <a:latin typeface="Calibri"/>
                        <a:ea typeface="Calibri"/>
                        <a:cs typeface="Times New Roman"/>
                      </a:endParaRPr>
                    </a:p>
                  </a:txBody>
                  <a:tcPr marL="67580" marR="67580" marT="0" marB="0" anchor="ctr"/>
                </a:tc>
                <a:tc>
                  <a:txBody>
                    <a:bodyPr/>
                    <a:lstStyle/>
                    <a:p>
                      <a:pPr marL="0" marR="0">
                        <a:lnSpc>
                          <a:spcPct val="115000"/>
                        </a:lnSpc>
                        <a:spcBef>
                          <a:spcPts val="0"/>
                        </a:spcBef>
                        <a:spcAft>
                          <a:spcPts val="0"/>
                        </a:spcAft>
                      </a:pPr>
                      <a:r>
                        <a:rPr lang="fr-FR" sz="2000" dirty="0"/>
                        <a:t>85% </a:t>
                      </a:r>
                      <a:r>
                        <a:rPr lang="fr-FR" sz="2000" dirty="0" smtClean="0"/>
                        <a:t> area Bt.  / </a:t>
                      </a:r>
                      <a:r>
                        <a:rPr lang="fr-FR" sz="2000" dirty="0" err="1" smtClean="0"/>
                        <a:t>Hybrid</a:t>
                      </a:r>
                      <a:r>
                        <a:rPr lang="fr-FR" sz="2000" dirty="0" smtClean="0"/>
                        <a:t> </a:t>
                      </a:r>
                      <a:r>
                        <a:rPr lang="fr-FR" sz="2000" dirty="0" err="1" smtClean="0"/>
                        <a:t>cotton</a:t>
                      </a:r>
                      <a:endParaRPr lang="en-US" sz="2000" dirty="0">
                        <a:latin typeface="Calibri"/>
                        <a:ea typeface="Calibri"/>
                        <a:cs typeface="Times New Roman"/>
                      </a:endParaRPr>
                    </a:p>
                  </a:txBody>
                  <a:tcPr marL="67580" marR="67580" marT="0" marB="0" anchor="ctr"/>
                </a:tc>
              </a:tr>
              <a:tr h="1288472">
                <a:tc>
                  <a:txBody>
                    <a:bodyPr/>
                    <a:lstStyle/>
                    <a:p>
                      <a:pPr marL="0" marR="0">
                        <a:lnSpc>
                          <a:spcPct val="115000"/>
                        </a:lnSpc>
                        <a:spcBef>
                          <a:spcPts val="0"/>
                        </a:spcBef>
                        <a:spcAft>
                          <a:spcPts val="0"/>
                        </a:spcAft>
                      </a:pPr>
                      <a:r>
                        <a:rPr lang="en-US" sz="2000" b="1" dirty="0" smtClean="0"/>
                        <a:t>FERTILIZER</a:t>
                      </a:r>
                      <a:endParaRPr lang="en-US" sz="2000" b="1" dirty="0">
                        <a:latin typeface="Calibri"/>
                        <a:ea typeface="Calibri"/>
                        <a:cs typeface="Times New Roman"/>
                      </a:endParaRPr>
                    </a:p>
                  </a:txBody>
                  <a:tcPr marL="67580" marR="67580" marT="0" marB="0" anchor="ctr"/>
                </a:tc>
                <a:tc>
                  <a:txBody>
                    <a:bodyPr/>
                    <a:lstStyle/>
                    <a:p>
                      <a:pPr marL="0" marR="0">
                        <a:lnSpc>
                          <a:spcPct val="115000"/>
                        </a:lnSpc>
                        <a:spcBef>
                          <a:spcPts val="0"/>
                        </a:spcBef>
                        <a:spcAft>
                          <a:spcPts val="0"/>
                        </a:spcAft>
                      </a:pPr>
                      <a:r>
                        <a:rPr lang="en-US" sz="2000" dirty="0"/>
                        <a:t>150-100-150 of NPK</a:t>
                      </a:r>
                      <a:endParaRPr lang="en-US" sz="2000" dirty="0">
                        <a:latin typeface="Calibri"/>
                        <a:ea typeface="Calibri"/>
                        <a:cs typeface="Times New Roman"/>
                      </a:endParaRPr>
                    </a:p>
                  </a:txBody>
                  <a:tcPr marL="67580" marR="67580" marT="0" marB="0" anchor="ctr"/>
                </a:tc>
                <a:tc>
                  <a:txBody>
                    <a:bodyPr/>
                    <a:lstStyle/>
                    <a:p>
                      <a:pPr marL="0" marR="0">
                        <a:lnSpc>
                          <a:spcPct val="115000"/>
                        </a:lnSpc>
                        <a:spcBef>
                          <a:spcPts val="0"/>
                        </a:spcBef>
                        <a:spcAft>
                          <a:spcPts val="0"/>
                        </a:spcAft>
                      </a:pPr>
                      <a:r>
                        <a:rPr lang="fr-FR" sz="2000" dirty="0" smtClean="0"/>
                        <a:t>300 </a:t>
                      </a:r>
                      <a:r>
                        <a:rPr lang="fr-FR" sz="2000" dirty="0"/>
                        <a:t>– 150 – 400 of NPK</a:t>
                      </a:r>
                      <a:endParaRPr lang="en-US" sz="2000" dirty="0">
                        <a:latin typeface="Calibri"/>
                        <a:ea typeface="Calibri"/>
                        <a:cs typeface="Times New Roman"/>
                      </a:endParaRPr>
                    </a:p>
                  </a:txBody>
                  <a:tcPr marL="67580" marR="67580" marT="0" marB="0" anchor="ctr"/>
                </a:tc>
                <a:tc>
                  <a:txBody>
                    <a:bodyPr/>
                    <a:lstStyle/>
                    <a:p>
                      <a:pPr marL="0" marR="0">
                        <a:lnSpc>
                          <a:spcPct val="115000"/>
                        </a:lnSpc>
                        <a:spcBef>
                          <a:spcPts val="0"/>
                        </a:spcBef>
                        <a:spcAft>
                          <a:spcPts val="0"/>
                        </a:spcAft>
                      </a:pPr>
                      <a:r>
                        <a:rPr lang="fr-FR" sz="2000" dirty="0"/>
                        <a:t>250-250-150 of NPK</a:t>
                      </a:r>
                      <a:endParaRPr lang="en-US" sz="2000" dirty="0">
                        <a:latin typeface="Calibri"/>
                        <a:ea typeface="Calibri"/>
                        <a:cs typeface="Times New Roman"/>
                      </a:endParaRPr>
                    </a:p>
                  </a:txBody>
                  <a:tcPr marL="67580" marR="67580" marT="0" marB="0" anchor="ctr"/>
                </a:tc>
                <a:tc>
                  <a:txBody>
                    <a:bodyPr/>
                    <a:lstStyle/>
                    <a:p>
                      <a:pPr marL="0" marR="0">
                        <a:lnSpc>
                          <a:spcPct val="115000"/>
                        </a:lnSpc>
                        <a:spcBef>
                          <a:spcPts val="0"/>
                        </a:spcBef>
                        <a:spcAft>
                          <a:spcPts val="0"/>
                        </a:spcAft>
                      </a:pPr>
                      <a:r>
                        <a:rPr lang="fr-FR" sz="2000" dirty="0"/>
                        <a:t>300-250-250 of NPK</a:t>
                      </a:r>
                      <a:endParaRPr lang="en-US" sz="2000" dirty="0">
                        <a:latin typeface="Calibri"/>
                        <a:ea typeface="Calibri"/>
                        <a:cs typeface="Times New Roman"/>
                      </a:endParaRPr>
                    </a:p>
                  </a:txBody>
                  <a:tcPr marL="67580" marR="67580" marT="0" marB="0" anchor="ctr"/>
                </a:tc>
                <a:tc>
                  <a:txBody>
                    <a:bodyPr/>
                    <a:lstStyle/>
                    <a:p>
                      <a:pPr marL="0" marR="0">
                        <a:lnSpc>
                          <a:spcPct val="115000"/>
                        </a:lnSpc>
                        <a:spcBef>
                          <a:spcPts val="0"/>
                        </a:spcBef>
                        <a:spcAft>
                          <a:spcPts val="0"/>
                        </a:spcAft>
                      </a:pPr>
                      <a:r>
                        <a:rPr lang="fr-FR" sz="2000" dirty="0"/>
                        <a:t>50-25-25 of NPK</a:t>
                      </a:r>
                      <a:endParaRPr lang="en-US" sz="2000" dirty="0">
                        <a:latin typeface="Calibri"/>
                        <a:ea typeface="Calibri"/>
                        <a:cs typeface="Times New Roman"/>
                      </a:endParaRPr>
                    </a:p>
                  </a:txBody>
                  <a:tcPr marL="67580" marR="67580" marT="0" marB="0" anchor="ctr"/>
                </a:tc>
              </a:tr>
              <a:tr h="429490">
                <a:tc>
                  <a:txBody>
                    <a:bodyPr/>
                    <a:lstStyle/>
                    <a:p>
                      <a:pPr marL="0" marR="0">
                        <a:lnSpc>
                          <a:spcPct val="115000"/>
                        </a:lnSpc>
                        <a:spcBef>
                          <a:spcPts val="0"/>
                        </a:spcBef>
                        <a:spcAft>
                          <a:spcPts val="0"/>
                        </a:spcAft>
                      </a:pPr>
                      <a:r>
                        <a:rPr lang="en-US" sz="2000" b="1" dirty="0"/>
                        <a:t>PESTICIDE</a:t>
                      </a:r>
                      <a:endParaRPr lang="en-US" sz="2000" b="1" dirty="0">
                        <a:latin typeface="Calibri"/>
                        <a:ea typeface="Calibri"/>
                        <a:cs typeface="Times New Roman"/>
                      </a:endParaRPr>
                    </a:p>
                  </a:txBody>
                  <a:tcPr marL="67580" marR="67580" marT="0" marB="0" anchor="ctr"/>
                </a:tc>
                <a:tc>
                  <a:txBody>
                    <a:bodyPr/>
                    <a:lstStyle/>
                    <a:p>
                      <a:pPr marL="0" marR="0">
                        <a:lnSpc>
                          <a:spcPct val="115000"/>
                        </a:lnSpc>
                        <a:spcBef>
                          <a:spcPts val="0"/>
                        </a:spcBef>
                        <a:spcAft>
                          <a:spcPts val="0"/>
                        </a:spcAft>
                      </a:pPr>
                      <a:r>
                        <a:rPr lang="en-US" sz="2000" dirty="0"/>
                        <a:t>5-8 Spray</a:t>
                      </a:r>
                      <a:endParaRPr lang="en-US" sz="2000" dirty="0">
                        <a:latin typeface="Calibri"/>
                        <a:ea typeface="Calibri"/>
                        <a:cs typeface="Times New Roman"/>
                      </a:endParaRPr>
                    </a:p>
                  </a:txBody>
                  <a:tcPr marL="67580" marR="67580" marT="0" marB="0" anchor="ctr"/>
                </a:tc>
                <a:tc>
                  <a:txBody>
                    <a:bodyPr/>
                    <a:lstStyle/>
                    <a:p>
                      <a:pPr marL="0" marR="0">
                        <a:lnSpc>
                          <a:spcPct val="115000"/>
                        </a:lnSpc>
                        <a:spcBef>
                          <a:spcPts val="0"/>
                        </a:spcBef>
                        <a:spcAft>
                          <a:spcPts val="0"/>
                        </a:spcAft>
                      </a:pPr>
                      <a:r>
                        <a:rPr lang="fr-FR" sz="2000" dirty="0"/>
                        <a:t>5 – 6 Spray</a:t>
                      </a:r>
                      <a:endParaRPr lang="en-US" sz="2000" dirty="0">
                        <a:latin typeface="Calibri"/>
                        <a:ea typeface="Calibri"/>
                        <a:cs typeface="Times New Roman"/>
                      </a:endParaRPr>
                    </a:p>
                  </a:txBody>
                  <a:tcPr marL="67580" marR="67580" marT="0" marB="0" anchor="ctr"/>
                </a:tc>
                <a:tc>
                  <a:txBody>
                    <a:bodyPr/>
                    <a:lstStyle/>
                    <a:p>
                      <a:pPr marL="0" marR="0">
                        <a:lnSpc>
                          <a:spcPct val="115000"/>
                        </a:lnSpc>
                        <a:spcBef>
                          <a:spcPts val="0"/>
                        </a:spcBef>
                        <a:spcAft>
                          <a:spcPts val="0"/>
                        </a:spcAft>
                      </a:pPr>
                      <a:r>
                        <a:rPr lang="fr-FR" sz="2000" dirty="0"/>
                        <a:t>5 – 6 Spray</a:t>
                      </a:r>
                      <a:endParaRPr lang="en-US" sz="2000" dirty="0">
                        <a:latin typeface="Calibri"/>
                        <a:ea typeface="Calibri"/>
                        <a:cs typeface="Times New Roman"/>
                      </a:endParaRPr>
                    </a:p>
                  </a:txBody>
                  <a:tcPr marL="67580" marR="67580" marT="0" marB="0" anchor="ctr"/>
                </a:tc>
                <a:tc>
                  <a:txBody>
                    <a:bodyPr/>
                    <a:lstStyle/>
                    <a:p>
                      <a:pPr marL="0" marR="0">
                        <a:lnSpc>
                          <a:spcPct val="115000"/>
                        </a:lnSpc>
                        <a:spcBef>
                          <a:spcPts val="0"/>
                        </a:spcBef>
                        <a:spcAft>
                          <a:spcPts val="0"/>
                        </a:spcAft>
                      </a:pPr>
                      <a:r>
                        <a:rPr lang="fr-FR" sz="2000" dirty="0"/>
                        <a:t>5 – 6 Spray</a:t>
                      </a:r>
                      <a:endParaRPr lang="en-US" sz="2000" dirty="0">
                        <a:latin typeface="Calibri"/>
                        <a:ea typeface="Calibri"/>
                        <a:cs typeface="Times New Roman"/>
                      </a:endParaRPr>
                    </a:p>
                  </a:txBody>
                  <a:tcPr marL="67580" marR="67580" marT="0" marB="0" anchor="ctr"/>
                </a:tc>
                <a:tc>
                  <a:txBody>
                    <a:bodyPr/>
                    <a:lstStyle/>
                    <a:p>
                      <a:pPr marL="0" marR="0">
                        <a:lnSpc>
                          <a:spcPct val="115000"/>
                        </a:lnSpc>
                        <a:spcBef>
                          <a:spcPts val="0"/>
                        </a:spcBef>
                        <a:spcAft>
                          <a:spcPts val="0"/>
                        </a:spcAft>
                      </a:pPr>
                      <a:r>
                        <a:rPr lang="fr-FR" sz="2000" dirty="0"/>
                        <a:t>2 – 3 Spray</a:t>
                      </a:r>
                      <a:endParaRPr lang="en-US" sz="2000" dirty="0">
                        <a:latin typeface="Calibri"/>
                        <a:ea typeface="Calibri"/>
                        <a:cs typeface="Times New Roman"/>
                      </a:endParaRPr>
                    </a:p>
                  </a:txBody>
                  <a:tcPr marL="67580" marR="67580" marT="0" marB="0" anchor="ctr"/>
                </a:tc>
              </a:tr>
              <a:tr h="858982">
                <a:tc>
                  <a:txBody>
                    <a:bodyPr/>
                    <a:lstStyle/>
                    <a:p>
                      <a:pPr marL="0" marR="0">
                        <a:lnSpc>
                          <a:spcPct val="115000"/>
                        </a:lnSpc>
                        <a:spcBef>
                          <a:spcPts val="0"/>
                        </a:spcBef>
                        <a:spcAft>
                          <a:spcPts val="0"/>
                        </a:spcAft>
                      </a:pPr>
                      <a:r>
                        <a:rPr lang="en-US" sz="2000" b="1" dirty="0"/>
                        <a:t>CROP DURATION</a:t>
                      </a:r>
                      <a:endParaRPr lang="en-US" sz="2000" b="1" dirty="0">
                        <a:latin typeface="Calibri"/>
                        <a:ea typeface="Calibri"/>
                        <a:cs typeface="Times New Roman"/>
                      </a:endParaRPr>
                    </a:p>
                  </a:txBody>
                  <a:tcPr marL="67580" marR="67580" marT="0" marB="0" anchor="ctr"/>
                </a:tc>
                <a:tc>
                  <a:txBody>
                    <a:bodyPr/>
                    <a:lstStyle/>
                    <a:p>
                      <a:pPr marL="0" marR="0">
                        <a:lnSpc>
                          <a:spcPct val="115000"/>
                        </a:lnSpc>
                        <a:spcBef>
                          <a:spcPts val="0"/>
                        </a:spcBef>
                        <a:spcAft>
                          <a:spcPts val="0"/>
                        </a:spcAft>
                      </a:pPr>
                      <a:r>
                        <a:rPr lang="fr-FR" sz="2000" dirty="0"/>
                        <a:t>8 Month</a:t>
                      </a:r>
                      <a:endParaRPr lang="en-US" sz="2000" dirty="0">
                        <a:latin typeface="Calibri"/>
                        <a:ea typeface="Calibri"/>
                        <a:cs typeface="Times New Roman"/>
                      </a:endParaRPr>
                    </a:p>
                  </a:txBody>
                  <a:tcPr marL="67580" marR="67580" marT="0" marB="0" anchor="ctr"/>
                </a:tc>
                <a:tc>
                  <a:txBody>
                    <a:bodyPr/>
                    <a:lstStyle/>
                    <a:p>
                      <a:pPr marL="0" marR="0">
                        <a:lnSpc>
                          <a:spcPct val="115000"/>
                        </a:lnSpc>
                        <a:spcBef>
                          <a:spcPts val="0"/>
                        </a:spcBef>
                        <a:spcAft>
                          <a:spcPts val="0"/>
                        </a:spcAft>
                      </a:pPr>
                      <a:r>
                        <a:rPr lang="fr-FR" sz="2000" dirty="0"/>
                        <a:t>6 Month</a:t>
                      </a:r>
                      <a:endParaRPr lang="en-US" sz="2000" dirty="0">
                        <a:latin typeface="Calibri"/>
                        <a:ea typeface="Calibri"/>
                        <a:cs typeface="Times New Roman"/>
                      </a:endParaRPr>
                    </a:p>
                  </a:txBody>
                  <a:tcPr marL="67580" marR="67580" marT="0" marB="0" anchor="ctr"/>
                </a:tc>
                <a:tc>
                  <a:txBody>
                    <a:bodyPr/>
                    <a:lstStyle/>
                    <a:p>
                      <a:pPr marL="0" marR="0">
                        <a:lnSpc>
                          <a:spcPct val="115000"/>
                        </a:lnSpc>
                        <a:spcBef>
                          <a:spcPts val="0"/>
                        </a:spcBef>
                        <a:spcAft>
                          <a:spcPts val="0"/>
                        </a:spcAft>
                      </a:pPr>
                      <a:r>
                        <a:rPr lang="fr-FR" sz="2000" dirty="0"/>
                        <a:t>8 Month</a:t>
                      </a:r>
                      <a:endParaRPr lang="en-US" sz="2000" dirty="0">
                        <a:latin typeface="Calibri"/>
                        <a:ea typeface="Calibri"/>
                        <a:cs typeface="Times New Roman"/>
                      </a:endParaRPr>
                    </a:p>
                  </a:txBody>
                  <a:tcPr marL="67580" marR="67580" marT="0" marB="0" anchor="ctr"/>
                </a:tc>
                <a:tc>
                  <a:txBody>
                    <a:bodyPr/>
                    <a:lstStyle/>
                    <a:p>
                      <a:pPr marL="0" marR="0">
                        <a:lnSpc>
                          <a:spcPct val="115000"/>
                        </a:lnSpc>
                        <a:spcBef>
                          <a:spcPts val="0"/>
                        </a:spcBef>
                        <a:spcAft>
                          <a:spcPts val="0"/>
                        </a:spcAft>
                      </a:pPr>
                      <a:r>
                        <a:rPr lang="fr-FR" sz="2000" dirty="0"/>
                        <a:t>8 Month</a:t>
                      </a:r>
                      <a:endParaRPr lang="en-US" sz="2000" dirty="0">
                        <a:latin typeface="Calibri"/>
                        <a:ea typeface="Calibri"/>
                        <a:cs typeface="Times New Roman"/>
                      </a:endParaRPr>
                    </a:p>
                  </a:txBody>
                  <a:tcPr marL="67580" marR="67580" marT="0" marB="0" anchor="ctr"/>
                </a:tc>
                <a:tc>
                  <a:txBody>
                    <a:bodyPr/>
                    <a:lstStyle/>
                    <a:p>
                      <a:pPr marL="0" marR="0">
                        <a:lnSpc>
                          <a:spcPct val="115000"/>
                        </a:lnSpc>
                        <a:spcBef>
                          <a:spcPts val="0"/>
                        </a:spcBef>
                        <a:spcAft>
                          <a:spcPts val="0"/>
                        </a:spcAft>
                      </a:pPr>
                      <a:r>
                        <a:rPr lang="fr-FR" sz="2000" dirty="0"/>
                        <a:t>5 Month</a:t>
                      </a:r>
                      <a:endParaRPr lang="en-US" sz="2000" dirty="0">
                        <a:latin typeface="Calibri"/>
                        <a:ea typeface="Calibri"/>
                        <a:cs typeface="Times New Roman"/>
                      </a:endParaRPr>
                    </a:p>
                  </a:txBody>
                  <a:tcPr marL="67580" marR="67580" marT="0" marB="0" anchor="ctr"/>
                </a:tc>
              </a:tr>
            </a:tbl>
          </a:graphicData>
        </a:graphic>
      </p:graphicFrame>
      <p:sp>
        <p:nvSpPr>
          <p:cNvPr id="6" name="TextBox 5"/>
          <p:cNvSpPr txBox="1"/>
          <p:nvPr/>
        </p:nvSpPr>
        <p:spPr>
          <a:xfrm>
            <a:off x="533400" y="304800"/>
            <a:ext cx="7772400" cy="954107"/>
          </a:xfrm>
          <a:prstGeom prst="rect">
            <a:avLst/>
          </a:prstGeom>
          <a:noFill/>
        </p:spPr>
        <p:txBody>
          <a:bodyPr wrap="square" rtlCol="0">
            <a:spAutoFit/>
          </a:bodyPr>
          <a:lstStyle/>
          <a:p>
            <a:r>
              <a:rPr lang="en-US" sz="2800" b="1" dirty="0" smtClean="0">
                <a:solidFill>
                  <a:srgbClr val="FF0000"/>
                </a:solidFill>
              </a:rPr>
              <a:t>HIGH INPUT HIGH OUTPUT POLICY FOLLOWED BY DEVELOPED COUNTRIES</a:t>
            </a:r>
            <a:endParaRPr lang="en-US" sz="2800" b="1" dirty="0">
              <a:solidFill>
                <a:srgbClr val="FF0000"/>
              </a:solidFill>
            </a:endParaRPr>
          </a:p>
        </p:txBody>
      </p:sp>
    </p:spTree>
  </p:cSld>
  <p:clrMapOvr>
    <a:masterClrMapping/>
  </p:clrMapOvr>
  <p:transition>
    <p:wedge/>
    <p:sndAc>
      <p:stSnd>
        <p:snd r:embed="rId2" name="arrow.wav"/>
      </p:stSnd>
    </p:sndAc>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1670</TotalTime>
  <Words>1564</Words>
  <Application>Microsoft Office PowerPoint</Application>
  <PresentationFormat>On-screen Show (4:3)</PresentationFormat>
  <Paragraphs>342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meenakshi</dc:creator>
  <cp:lastModifiedBy>abc</cp:lastModifiedBy>
  <cp:revision>277</cp:revision>
  <dcterms:created xsi:type="dcterms:W3CDTF">2012-01-05T06:48:10Z</dcterms:created>
  <dcterms:modified xsi:type="dcterms:W3CDTF">2012-03-18T06:28:10Z</dcterms:modified>
</cp:coreProperties>
</file>