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3" r:id="rId7"/>
    <p:sldId id="265" r:id="rId8"/>
    <p:sldId id="266" r:id="rId9"/>
    <p:sldId id="267" r:id="rId10"/>
    <p:sldId id="271" r:id="rId11"/>
    <p:sldId id="273" r:id="rId12"/>
    <p:sldId id="274" r:id="rId13"/>
    <p:sldId id="277" r:id="rId14"/>
    <p:sldId id="278" r:id="rId15"/>
    <p:sldId id="279" r:id="rId16"/>
    <p:sldId id="280" r:id="rId17"/>
    <p:sldId id="281" r:id="rId18"/>
    <p:sldId id="275" r:id="rId19"/>
    <p:sldId id="283" r:id="rId20"/>
  </p:sldIdLst>
  <p:sldSz cx="9144000" cy="6858000" type="screen4x3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60" autoAdjust="0"/>
    <p:restoredTop sz="94660"/>
  </p:normalViewPr>
  <p:slideViewPr>
    <p:cSldViewPr>
      <p:cViewPr varScale="1">
        <p:scale>
          <a:sx n="64" d="100"/>
          <a:sy n="64" d="100"/>
        </p:scale>
        <p:origin x="-146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7240B-312E-42B3-A9BC-779A9AF5AB99}" type="datetimeFigureOut">
              <a:rPr lang="en-IN" smtClean="0"/>
              <a:pPr/>
              <a:t>15-03-2013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F45BA-0FF9-46D9-9081-228A81CA715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3178350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7240B-312E-42B3-A9BC-779A9AF5AB99}" type="datetimeFigureOut">
              <a:rPr lang="en-IN" smtClean="0"/>
              <a:pPr/>
              <a:t>15-03-2013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F45BA-0FF9-46D9-9081-228A81CA715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1389623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7240B-312E-42B3-A9BC-779A9AF5AB99}" type="datetimeFigureOut">
              <a:rPr lang="en-IN" smtClean="0"/>
              <a:pPr/>
              <a:t>15-03-2013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F45BA-0FF9-46D9-9081-228A81CA715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909607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7240B-312E-42B3-A9BC-779A9AF5AB99}" type="datetimeFigureOut">
              <a:rPr lang="en-IN" smtClean="0"/>
              <a:pPr/>
              <a:t>15-03-2013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F45BA-0FF9-46D9-9081-228A81CA715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245499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7240B-312E-42B3-A9BC-779A9AF5AB99}" type="datetimeFigureOut">
              <a:rPr lang="en-IN" smtClean="0"/>
              <a:pPr/>
              <a:t>15-03-2013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F45BA-0FF9-46D9-9081-228A81CA715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1170292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7240B-312E-42B3-A9BC-779A9AF5AB99}" type="datetimeFigureOut">
              <a:rPr lang="en-IN" smtClean="0"/>
              <a:pPr/>
              <a:t>15-03-2013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F45BA-0FF9-46D9-9081-228A81CA715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2703462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7240B-312E-42B3-A9BC-779A9AF5AB99}" type="datetimeFigureOut">
              <a:rPr lang="en-IN" smtClean="0"/>
              <a:pPr/>
              <a:t>15-03-2013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F45BA-0FF9-46D9-9081-228A81CA715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2529716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7240B-312E-42B3-A9BC-779A9AF5AB99}" type="datetimeFigureOut">
              <a:rPr lang="en-IN" smtClean="0"/>
              <a:pPr/>
              <a:t>15-03-2013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F45BA-0FF9-46D9-9081-228A81CA715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5593445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7240B-312E-42B3-A9BC-779A9AF5AB99}" type="datetimeFigureOut">
              <a:rPr lang="en-IN" smtClean="0"/>
              <a:pPr/>
              <a:t>15-03-2013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F45BA-0FF9-46D9-9081-228A81CA715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1718434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7240B-312E-42B3-A9BC-779A9AF5AB99}" type="datetimeFigureOut">
              <a:rPr lang="en-IN" smtClean="0"/>
              <a:pPr/>
              <a:t>15-03-2013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F45BA-0FF9-46D9-9081-228A81CA715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1134735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7240B-312E-42B3-A9BC-779A9AF5AB99}" type="datetimeFigureOut">
              <a:rPr lang="en-IN" smtClean="0"/>
              <a:pPr/>
              <a:t>15-03-2013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F45BA-0FF9-46D9-9081-228A81CA715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1279509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C7240B-312E-42B3-A9BC-779A9AF5AB99}" type="datetimeFigureOut">
              <a:rPr lang="en-IN" smtClean="0"/>
              <a:pPr/>
              <a:t>15-03-2013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F45BA-0FF9-46D9-9081-228A81CA715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3910510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1484784"/>
            <a:ext cx="7630616" cy="165618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RENOVATION, MODERNIZATION &amp; UPRATING OF HYDRO POWER PLANTS</a:t>
            </a:r>
            <a:endParaRPr lang="en-IN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148064" y="5103674"/>
            <a:ext cx="3528392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By</a:t>
            </a:r>
          </a:p>
          <a:p>
            <a:pPr algn="ctr"/>
            <a:r>
              <a:rPr lang="en-US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B.PODDAR</a:t>
            </a:r>
            <a:endParaRPr lang="en-US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5" name="Picture 4" descr="cid:20120107184102.24647maild0@gmx.com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29400" y="0"/>
            <a:ext cx="2514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3090424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685800"/>
            <a:ext cx="8153400" cy="761999"/>
          </a:xfrm>
        </p:spPr>
        <p:txBody>
          <a:bodyPr>
            <a:noAutofit/>
          </a:bodyPr>
          <a:lstStyle/>
          <a:p>
            <a:pPr algn="l"/>
            <a:r>
              <a:rPr lang="en-US" sz="2800" u="sng" dirty="0" smtClean="0"/>
              <a:t>4</a:t>
            </a:r>
            <a:r>
              <a:rPr lang="en-US" sz="2800" u="sng" dirty="0" smtClean="0"/>
              <a:t>. </a:t>
            </a:r>
            <a:r>
              <a:rPr lang="en-US" sz="2800" u="sng" dirty="0" smtClean="0"/>
              <a:t>PLANNING AND IMPLEMENTATION METHODOLOGY</a:t>
            </a:r>
            <a:endParaRPr lang="en-US" sz="2800" u="sn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1447800"/>
            <a:ext cx="8153400" cy="5105400"/>
          </a:xfrm>
        </p:spPr>
        <p:txBody>
          <a:bodyPr>
            <a:normAutofit/>
          </a:bodyPr>
          <a:lstStyle/>
          <a:p>
            <a:pPr marL="457200" indent="-457200" algn="just">
              <a:lnSpc>
                <a:spcPct val="90000"/>
              </a:lnSpc>
              <a:buFont typeface="Arial" pitchFamily="34" charset="0"/>
              <a:buChar char="•"/>
            </a:pPr>
            <a:r>
              <a:rPr lang="en-US" sz="2000" dirty="0" smtClean="0"/>
              <a:t> </a:t>
            </a:r>
            <a:r>
              <a:rPr lang="en-US" sz="2000" dirty="0" smtClean="0">
                <a:solidFill>
                  <a:schemeClr val="tx1"/>
                </a:solidFill>
              </a:rPr>
              <a:t>The planning and Implementation methodology is highlighted in the figures 1 &amp; 2  shown below.</a:t>
            </a:r>
          </a:p>
          <a:p>
            <a:pPr algn="l"/>
            <a:endParaRPr lang="en-US" sz="2000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2362200"/>
            <a:ext cx="73152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ubtitle 2"/>
          <p:cNvSpPr txBox="1">
            <a:spLocks/>
          </p:cNvSpPr>
          <p:nvPr/>
        </p:nvSpPr>
        <p:spPr>
          <a:xfrm>
            <a:off x="1219200" y="6096000"/>
            <a:ext cx="6400800" cy="60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FIGURE 1 PLANNING FOR R, M &amp; U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" name="Picture 5" descr="cid:20120107184102.24647maild0@gmx.com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29400" y="0"/>
            <a:ext cx="2514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562600"/>
            <a:ext cx="6400800" cy="457200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Figure 2 IMPLEMENTATION METHODOLOGY FOR R, M &amp; U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685800"/>
            <a:ext cx="7239000" cy="4736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cid:20120107184102.24647maild0@gmx.com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29400" y="0"/>
            <a:ext cx="2514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676400"/>
            <a:ext cx="7772400" cy="685799"/>
          </a:xfrm>
        </p:spPr>
        <p:txBody>
          <a:bodyPr>
            <a:normAutofit/>
          </a:bodyPr>
          <a:lstStyle/>
          <a:p>
            <a:pPr algn="l"/>
            <a:r>
              <a:rPr lang="en-US" sz="2800" u="sng" dirty="0" smtClean="0"/>
              <a:t>5</a:t>
            </a:r>
            <a:r>
              <a:rPr lang="en-US" sz="2800" u="sng" dirty="0" smtClean="0"/>
              <a:t>. </a:t>
            </a:r>
            <a:r>
              <a:rPr lang="en-US" sz="2800" u="sng" dirty="0" smtClean="0"/>
              <a:t>ECONOMY OF UPRATING</a:t>
            </a:r>
            <a:endParaRPr lang="en-US" sz="2800" u="sn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2971800"/>
            <a:ext cx="8229600" cy="3352800"/>
          </a:xfrm>
        </p:spPr>
        <p:txBody>
          <a:bodyPr>
            <a:normAutofit/>
          </a:bodyPr>
          <a:lstStyle/>
          <a:p>
            <a:pPr marL="457200" indent="-457200" algn="just">
              <a:lnSpc>
                <a:spcPct val="80000"/>
              </a:lnSpc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</a:rPr>
              <a:t>Generator up rating measures do not require structural alterations to the power plant (powerhouse, dam, and so on). </a:t>
            </a:r>
          </a:p>
          <a:p>
            <a:pPr marL="457200" indent="-457200" algn="just">
              <a:lnSpc>
                <a:spcPct val="80000"/>
              </a:lnSpc>
              <a:buFont typeface="Arial" pitchFamily="34" charset="0"/>
              <a:buChar char="•"/>
            </a:pPr>
            <a:endParaRPr lang="en-US" sz="2000" dirty="0" smtClean="0">
              <a:solidFill>
                <a:schemeClr val="tx1"/>
              </a:solidFill>
            </a:endParaRPr>
          </a:p>
          <a:p>
            <a:pPr marL="457200" indent="-457200" algn="just">
              <a:lnSpc>
                <a:spcPct val="80000"/>
              </a:lnSpc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</a:rPr>
              <a:t>Increased output can thus be achieved for a fraction of the cost of building a new power plant.</a:t>
            </a:r>
          </a:p>
        </p:txBody>
      </p:sp>
      <p:pic>
        <p:nvPicPr>
          <p:cNvPr id="4" name="Picture 3" descr="cid:20120107184102.24647maild0@gmx.com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29400" y="0"/>
            <a:ext cx="2514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38200"/>
            <a:ext cx="7772400" cy="685799"/>
          </a:xfrm>
        </p:spPr>
        <p:txBody>
          <a:bodyPr>
            <a:noAutofit/>
          </a:bodyPr>
          <a:lstStyle/>
          <a:p>
            <a:pPr algn="l"/>
            <a:r>
              <a:rPr lang="en-US" sz="2000" u="sng" dirty="0" smtClean="0"/>
              <a:t>6</a:t>
            </a:r>
            <a:r>
              <a:rPr lang="en-US" sz="2000" u="sng" dirty="0" smtClean="0"/>
              <a:t>.  </a:t>
            </a:r>
            <a:r>
              <a:rPr lang="en-US" sz="2000" u="sng" dirty="0" smtClean="0"/>
              <a:t>PROJECTS IN </a:t>
            </a:r>
            <a:r>
              <a:rPr lang="en-US" sz="2000" u="sng" dirty="0" smtClean="0"/>
              <a:t>AFRICA WHICH </a:t>
            </a:r>
            <a:r>
              <a:rPr lang="en-US" sz="2000" u="sng" dirty="0" smtClean="0"/>
              <a:t>ARE MORE THAN 20 YEARS OLD MAY BE CONSIDERED FOR R,M &amp; </a:t>
            </a:r>
            <a:r>
              <a:rPr lang="en-US" sz="2000" u="sng" dirty="0" smtClean="0"/>
              <a:t>U (HAVING INSTALLED CAPACITY MORE THAN 25MW </a:t>
            </a:r>
            <a:r>
              <a:rPr lang="en-US" sz="2000" u="sng" dirty="0" smtClean="0"/>
              <a:t>)</a:t>
            </a:r>
            <a:endParaRPr lang="en-US" sz="2000" u="sng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914400" y="1752600"/>
          <a:ext cx="7620000" cy="45824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7250"/>
                <a:gridCol w="1333500"/>
                <a:gridCol w="2857500"/>
                <a:gridCol w="1123950"/>
                <a:gridCol w="1447800"/>
              </a:tblGrid>
              <a:tr h="832955">
                <a:tc>
                  <a:txBody>
                    <a:bodyPr/>
                    <a:lstStyle/>
                    <a:p>
                      <a:r>
                        <a:rPr lang="en-US" dirty="0" smtClean="0"/>
                        <a:t>S. No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Country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Hydro Electric Station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Capacity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Year Completed</a:t>
                      </a:r>
                      <a:endParaRPr lang="en-US" dirty="0"/>
                    </a:p>
                  </a:txBody>
                  <a:tcPr/>
                </a:tc>
              </a:tr>
              <a:tr h="482585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Cameroon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Edea</a:t>
                      </a:r>
                      <a:r>
                        <a:rPr lang="en-US" dirty="0" smtClean="0"/>
                        <a:t> Power Station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204 MW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1953</a:t>
                      </a:r>
                      <a:endParaRPr lang="en-US" dirty="0"/>
                    </a:p>
                  </a:txBody>
                  <a:tcPr/>
                </a:tc>
              </a:tr>
              <a:tr h="482585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Cameroon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Song </a:t>
                      </a:r>
                      <a:r>
                        <a:rPr lang="en-US" dirty="0" err="1" smtClean="0"/>
                        <a:t>Loulou</a:t>
                      </a:r>
                      <a:r>
                        <a:rPr lang="en-US" dirty="0" smtClean="0"/>
                        <a:t> Power Station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384 MW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1981 &amp; 1988</a:t>
                      </a:r>
                      <a:endParaRPr lang="en-US" dirty="0"/>
                    </a:p>
                  </a:txBody>
                  <a:tcPr/>
                </a:tc>
              </a:tr>
              <a:tr h="482585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Cameroon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Lagdo</a:t>
                      </a:r>
                      <a:r>
                        <a:rPr lang="en-US" dirty="0" smtClean="0"/>
                        <a:t> Power plant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72 MW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1982</a:t>
                      </a:r>
                      <a:endParaRPr lang="en-US" dirty="0"/>
                    </a:p>
                  </a:txBody>
                  <a:tcPr/>
                </a:tc>
              </a:tr>
              <a:tr h="482585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Egypt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Aswan Power Station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2100 MW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1970</a:t>
                      </a:r>
                      <a:endParaRPr lang="en-US" dirty="0"/>
                    </a:p>
                  </a:txBody>
                  <a:tcPr/>
                </a:tc>
              </a:tr>
              <a:tr h="58954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Ethiopia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Koka</a:t>
                      </a:r>
                      <a:r>
                        <a:rPr lang="en-US" dirty="0" smtClean="0"/>
                        <a:t> Power Station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43 MW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1960</a:t>
                      </a:r>
                      <a:endParaRPr lang="en-US" dirty="0"/>
                    </a:p>
                  </a:txBody>
                  <a:tcPr/>
                </a:tc>
              </a:tr>
              <a:tr h="58954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Ethiopia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Awash II Power Station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32 MW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1966</a:t>
                      </a:r>
                      <a:endParaRPr lang="en-US" dirty="0"/>
                    </a:p>
                  </a:txBody>
                  <a:tcPr/>
                </a:tc>
              </a:tr>
              <a:tr h="58954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Ethiopia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Awash III Power Station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32 MW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1971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Picture 4" descr="cid:20120107184102.24647maild0@gmx.com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29400" y="0"/>
            <a:ext cx="2514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685800" y="914400"/>
          <a:ext cx="7696202" cy="53708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5823"/>
                <a:gridCol w="1212152"/>
                <a:gridCol w="3020759"/>
                <a:gridCol w="1135190"/>
                <a:gridCol w="1462278"/>
              </a:tblGrid>
              <a:tr h="857249">
                <a:tc>
                  <a:txBody>
                    <a:bodyPr/>
                    <a:lstStyle/>
                    <a:p>
                      <a:r>
                        <a:rPr lang="en-US" dirty="0" smtClean="0"/>
                        <a:t>S. No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Country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Hydro Electric Station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Capacity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Year Completed</a:t>
                      </a:r>
                      <a:endParaRPr lang="en-US" dirty="0"/>
                    </a:p>
                  </a:txBody>
                  <a:tcPr/>
                </a:tc>
              </a:tr>
              <a:tr h="496661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Ethiopia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Fincha</a:t>
                      </a:r>
                      <a:r>
                        <a:rPr lang="en-US" dirty="0" smtClean="0"/>
                        <a:t> Power Station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134 MW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1973</a:t>
                      </a:r>
                      <a:endParaRPr lang="en-US" dirty="0"/>
                    </a:p>
                  </a:txBody>
                  <a:tcPr/>
                </a:tc>
              </a:tr>
              <a:tr h="496661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Ethiopia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Melka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Wakena</a:t>
                      </a:r>
                      <a:r>
                        <a:rPr lang="en-US" dirty="0" smtClean="0"/>
                        <a:t> Power Station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150 MW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1989</a:t>
                      </a:r>
                      <a:endParaRPr lang="en-US" dirty="0"/>
                    </a:p>
                  </a:txBody>
                  <a:tcPr/>
                </a:tc>
              </a:tr>
              <a:tr h="496661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Ghana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Akosombo</a:t>
                      </a:r>
                      <a:r>
                        <a:rPr lang="en-US" dirty="0" smtClean="0"/>
                        <a:t> Power Station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1020 MW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 1965</a:t>
                      </a:r>
                      <a:endParaRPr lang="en-US" dirty="0"/>
                    </a:p>
                  </a:txBody>
                  <a:tcPr/>
                </a:tc>
              </a:tr>
              <a:tr h="496661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Ghana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Kpong</a:t>
                      </a:r>
                      <a:r>
                        <a:rPr lang="en-US" dirty="0" smtClean="0"/>
                        <a:t> Power Station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160 MW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1982</a:t>
                      </a:r>
                      <a:endParaRPr lang="en-US" dirty="0"/>
                    </a:p>
                  </a:txBody>
                  <a:tcPr/>
                </a:tc>
              </a:tr>
              <a:tr h="496661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Ivory Coast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Kossou</a:t>
                      </a:r>
                      <a:r>
                        <a:rPr lang="en-US" dirty="0" smtClean="0"/>
                        <a:t> Power Station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176 MW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1973</a:t>
                      </a:r>
                      <a:endParaRPr lang="en-US" dirty="0"/>
                    </a:p>
                  </a:txBody>
                  <a:tcPr/>
                </a:tc>
              </a:tr>
              <a:tr h="496661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Ivory Coast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Taabo</a:t>
                      </a:r>
                      <a:r>
                        <a:rPr lang="en-US" baseline="0" dirty="0" smtClean="0"/>
                        <a:t> Power Station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210 MW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1979</a:t>
                      </a:r>
                      <a:endParaRPr lang="en-US" dirty="0"/>
                    </a:p>
                  </a:txBody>
                  <a:tcPr/>
                </a:tc>
              </a:tr>
              <a:tr h="606743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Ivory Coast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Buyo</a:t>
                      </a:r>
                      <a:r>
                        <a:rPr lang="en-US" dirty="0" smtClean="0"/>
                        <a:t> Power Station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165 MW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1980</a:t>
                      </a:r>
                      <a:endParaRPr lang="en-US" dirty="0"/>
                    </a:p>
                  </a:txBody>
                  <a:tcPr/>
                </a:tc>
              </a:tr>
              <a:tr h="606743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Kenya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Kiambere</a:t>
                      </a:r>
                      <a:r>
                        <a:rPr lang="en-US" dirty="0" smtClean="0"/>
                        <a:t> Power Station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168 MW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1988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Picture 2" descr="cid:20120107184102.24647maild0@gmx.com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29400" y="0"/>
            <a:ext cx="2514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762000" y="838200"/>
          <a:ext cx="7620000" cy="5713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5800"/>
                <a:gridCol w="1447800"/>
                <a:gridCol w="2914650"/>
                <a:gridCol w="1123950"/>
                <a:gridCol w="1447800"/>
              </a:tblGrid>
              <a:tr h="880323">
                <a:tc>
                  <a:txBody>
                    <a:bodyPr/>
                    <a:lstStyle/>
                    <a:p>
                      <a:r>
                        <a:rPr lang="en-US" dirty="0" smtClean="0"/>
                        <a:t>S. No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Country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Hydro Electric Station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Capacity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Year Completed</a:t>
                      </a:r>
                      <a:endParaRPr lang="en-US" dirty="0"/>
                    </a:p>
                  </a:txBody>
                  <a:tcPr/>
                </a:tc>
              </a:tr>
              <a:tr h="62307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Kenya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Kindaruma</a:t>
                      </a:r>
                      <a:r>
                        <a:rPr lang="en-US" baseline="0" dirty="0" smtClean="0"/>
                        <a:t> Power Station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72 MW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1968</a:t>
                      </a:r>
                      <a:endParaRPr lang="en-US" dirty="0"/>
                    </a:p>
                  </a:txBody>
                  <a:tcPr/>
                </a:tc>
              </a:tr>
              <a:tr h="510029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Kenya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Masinga</a:t>
                      </a:r>
                      <a:r>
                        <a:rPr lang="en-US" dirty="0" smtClean="0"/>
                        <a:t> Power Station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40 MW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1981</a:t>
                      </a:r>
                      <a:endParaRPr lang="en-US" dirty="0"/>
                    </a:p>
                  </a:txBody>
                  <a:tcPr/>
                </a:tc>
              </a:tr>
              <a:tr h="510029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Kenya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Kamburu</a:t>
                      </a:r>
                      <a:r>
                        <a:rPr lang="en-US" dirty="0" smtClean="0"/>
                        <a:t> Power Station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100 MW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1974</a:t>
                      </a:r>
                      <a:endParaRPr lang="en-US" dirty="0"/>
                    </a:p>
                  </a:txBody>
                  <a:tcPr/>
                </a:tc>
              </a:tr>
              <a:tr h="510029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Kenya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Turkwel</a:t>
                      </a:r>
                      <a:r>
                        <a:rPr lang="en-US" dirty="0" smtClean="0"/>
                        <a:t> Power Station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106 MW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1991</a:t>
                      </a:r>
                      <a:endParaRPr lang="en-US" dirty="0"/>
                    </a:p>
                  </a:txBody>
                  <a:tcPr/>
                </a:tc>
              </a:tr>
              <a:tr h="510029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Liberia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Mount Coffee</a:t>
                      </a:r>
                      <a:r>
                        <a:rPr lang="en-US" baseline="0" dirty="0" smtClean="0"/>
                        <a:t> Power Station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64 MW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1966</a:t>
                      </a:r>
                      <a:endParaRPr lang="en-US" dirty="0"/>
                    </a:p>
                  </a:txBody>
                  <a:tcPr/>
                </a:tc>
              </a:tr>
              <a:tr h="510029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Malawi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Nkhula</a:t>
                      </a:r>
                      <a:r>
                        <a:rPr lang="en-US" dirty="0" smtClean="0"/>
                        <a:t> A Power Station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24 MW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1966</a:t>
                      </a:r>
                      <a:endParaRPr lang="en-US" dirty="0"/>
                    </a:p>
                  </a:txBody>
                  <a:tcPr/>
                </a:tc>
              </a:tr>
              <a:tr h="510029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Malawi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Nkhula</a:t>
                      </a:r>
                      <a:r>
                        <a:rPr lang="en-US" dirty="0" smtClean="0"/>
                        <a:t> B Power Station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120</a:t>
                      </a:r>
                      <a:r>
                        <a:rPr lang="en-US" baseline="0" dirty="0" smtClean="0"/>
                        <a:t> MW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1980, 1986 &amp; 1992</a:t>
                      </a:r>
                      <a:endParaRPr lang="en-US" dirty="0"/>
                    </a:p>
                  </a:txBody>
                  <a:tcPr/>
                </a:tc>
              </a:tr>
              <a:tr h="510029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Mozambique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Cahora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Bassa</a:t>
                      </a:r>
                      <a:r>
                        <a:rPr lang="en-US" dirty="0" smtClean="0"/>
                        <a:t> Power Station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2075 MW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1975</a:t>
                      </a:r>
                      <a:endParaRPr lang="en-US" dirty="0"/>
                    </a:p>
                  </a:txBody>
                  <a:tcPr/>
                </a:tc>
              </a:tr>
              <a:tr h="510029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Namibia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Ruacana</a:t>
                      </a:r>
                      <a:r>
                        <a:rPr lang="en-US" dirty="0" smtClean="0"/>
                        <a:t> Power Station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240 MW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1978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Picture 2" descr="cid:20120107184102.24647maild0@gmx.com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29400" y="0"/>
            <a:ext cx="2514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685800" y="838200"/>
          <a:ext cx="7620000" cy="54809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7250"/>
                <a:gridCol w="1200150"/>
                <a:gridCol w="2990850"/>
                <a:gridCol w="1123950"/>
                <a:gridCol w="1447800"/>
              </a:tblGrid>
              <a:tr h="857249">
                <a:tc>
                  <a:txBody>
                    <a:bodyPr/>
                    <a:lstStyle/>
                    <a:p>
                      <a:r>
                        <a:rPr lang="en-US" dirty="0" smtClean="0"/>
                        <a:t>S. No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Country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Hydro Electric Station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Capacity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Year Completed</a:t>
                      </a:r>
                      <a:endParaRPr lang="en-US" dirty="0"/>
                    </a:p>
                  </a:txBody>
                  <a:tcPr/>
                </a:tc>
              </a:tr>
              <a:tr h="496661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Nigeria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Kainji</a:t>
                      </a:r>
                      <a:r>
                        <a:rPr lang="en-US" dirty="0" smtClean="0"/>
                        <a:t> Power Station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800 MW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1968</a:t>
                      </a:r>
                      <a:endParaRPr lang="en-US" dirty="0"/>
                    </a:p>
                  </a:txBody>
                  <a:tcPr/>
                </a:tc>
              </a:tr>
              <a:tr h="496661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Nigeria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Jebba</a:t>
                      </a:r>
                      <a:r>
                        <a:rPr lang="en-US" dirty="0" smtClean="0"/>
                        <a:t> Power Station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540 MW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1985</a:t>
                      </a:r>
                      <a:endParaRPr lang="en-US" dirty="0"/>
                    </a:p>
                  </a:txBody>
                  <a:tcPr/>
                </a:tc>
              </a:tr>
              <a:tr h="496661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Nigeria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Shiroro</a:t>
                      </a:r>
                      <a:r>
                        <a:rPr lang="en-US" dirty="0" smtClean="0"/>
                        <a:t> Power Station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600 MW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1990</a:t>
                      </a:r>
                      <a:endParaRPr lang="en-US" dirty="0"/>
                    </a:p>
                  </a:txBody>
                  <a:tcPr/>
                </a:tc>
              </a:tr>
              <a:tr h="606743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South</a:t>
                      </a:r>
                      <a:r>
                        <a:rPr lang="en-US" baseline="0" dirty="0" smtClean="0"/>
                        <a:t> Africa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Drakensberg</a:t>
                      </a:r>
                      <a:r>
                        <a:rPr lang="en-US" dirty="0" smtClean="0"/>
                        <a:t> Pumped storage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1000</a:t>
                      </a:r>
                      <a:r>
                        <a:rPr lang="en-US" baseline="0" dirty="0" smtClean="0"/>
                        <a:t> MW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1981</a:t>
                      </a:r>
                      <a:endParaRPr lang="en-US" dirty="0"/>
                    </a:p>
                  </a:txBody>
                  <a:tcPr/>
                </a:tc>
              </a:tr>
              <a:tr h="606743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South Africa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Gariep</a:t>
                      </a:r>
                      <a:r>
                        <a:rPr lang="en-US" dirty="0" smtClean="0"/>
                        <a:t> Dam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360</a:t>
                      </a:r>
                      <a:r>
                        <a:rPr lang="en-US" baseline="0" dirty="0" smtClean="0"/>
                        <a:t> MW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1971</a:t>
                      </a:r>
                      <a:endParaRPr lang="en-US" dirty="0"/>
                    </a:p>
                  </a:txBody>
                  <a:tcPr/>
                </a:tc>
              </a:tr>
              <a:tr h="606743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South Africa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Palmiet</a:t>
                      </a:r>
                      <a:r>
                        <a:rPr lang="en-US" dirty="0" smtClean="0"/>
                        <a:t> Pumped Storage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400 MW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1988</a:t>
                      </a:r>
                      <a:endParaRPr lang="en-US" dirty="0"/>
                    </a:p>
                  </a:txBody>
                  <a:tcPr/>
                </a:tc>
              </a:tr>
              <a:tr h="606743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Sudan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Jabal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Awlia</a:t>
                      </a:r>
                      <a:r>
                        <a:rPr lang="en-US" dirty="0" smtClean="0"/>
                        <a:t> Power Station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35 MW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1937</a:t>
                      </a:r>
                      <a:endParaRPr lang="en-US" dirty="0"/>
                    </a:p>
                  </a:txBody>
                  <a:tcPr/>
                </a:tc>
              </a:tr>
              <a:tr h="606743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Tanzania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Mtera</a:t>
                      </a:r>
                      <a:r>
                        <a:rPr lang="en-US" dirty="0" smtClean="0"/>
                        <a:t> Power Station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80 MW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1979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Picture 2" descr="cid:20120107184102.24647maild0@gmx.com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29400" y="0"/>
            <a:ext cx="2514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990600" y="1600200"/>
          <a:ext cx="7543801" cy="23419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3504"/>
                <a:gridCol w="1433322"/>
                <a:gridCol w="2960942"/>
                <a:gridCol w="1112711"/>
                <a:gridCol w="1433322"/>
              </a:tblGrid>
              <a:tr h="855303">
                <a:tc>
                  <a:txBody>
                    <a:bodyPr/>
                    <a:lstStyle/>
                    <a:p>
                      <a:r>
                        <a:rPr lang="en-US" dirty="0" smtClean="0"/>
                        <a:t>S. No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Country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Hydro Electric Station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Capacity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Year Completed</a:t>
                      </a:r>
                      <a:endParaRPr lang="en-US" dirty="0"/>
                    </a:p>
                  </a:txBody>
                  <a:tcPr/>
                </a:tc>
              </a:tr>
              <a:tr h="495533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Tanzania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Kidatu</a:t>
                      </a:r>
                      <a:r>
                        <a:rPr lang="en-US" dirty="0" smtClean="0"/>
                        <a:t> Power Station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204 MW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1976</a:t>
                      </a:r>
                      <a:endParaRPr lang="en-US" dirty="0"/>
                    </a:p>
                  </a:txBody>
                  <a:tcPr/>
                </a:tc>
              </a:tr>
              <a:tr h="495533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Uganda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Nalubaalw</a:t>
                      </a:r>
                      <a:r>
                        <a:rPr lang="en-US" dirty="0" smtClean="0"/>
                        <a:t> Power Station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180 MW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1954</a:t>
                      </a:r>
                      <a:endParaRPr lang="en-US" dirty="0"/>
                    </a:p>
                  </a:txBody>
                  <a:tcPr/>
                </a:tc>
              </a:tr>
              <a:tr h="495533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Zimbabwe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Kariba</a:t>
                      </a:r>
                      <a:r>
                        <a:rPr lang="en-US" baseline="0" dirty="0" smtClean="0"/>
                        <a:t> Power Station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1320 MW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1977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Picture 2" descr="cid:20120107184102.24647maild0@gmx.com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29400" y="0"/>
            <a:ext cx="2514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85801"/>
            <a:ext cx="7772400" cy="533399"/>
          </a:xfrm>
        </p:spPr>
        <p:txBody>
          <a:bodyPr>
            <a:normAutofit/>
          </a:bodyPr>
          <a:lstStyle/>
          <a:p>
            <a:pPr algn="l"/>
            <a:r>
              <a:rPr lang="en-US" sz="2800" u="sng" dirty="0" smtClean="0"/>
              <a:t>7</a:t>
            </a:r>
            <a:r>
              <a:rPr lang="en-US" sz="2800" u="sng" dirty="0" smtClean="0"/>
              <a:t>. </a:t>
            </a:r>
            <a:r>
              <a:rPr lang="en-US" sz="2800" u="sng" dirty="0" smtClean="0"/>
              <a:t>CONCLUSION</a:t>
            </a:r>
            <a:endParaRPr lang="en-US" sz="2800" u="sn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1524000"/>
            <a:ext cx="7848600" cy="4724400"/>
          </a:xfrm>
        </p:spPr>
        <p:txBody>
          <a:bodyPr>
            <a:normAutofit/>
          </a:bodyPr>
          <a:lstStyle/>
          <a:p>
            <a:pPr marL="457200" indent="-457200" algn="just"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</a:rPr>
              <a:t>Considerable improvements in output, efficiency, reliability and availability are convincing factors for an upgrading or </a:t>
            </a:r>
            <a:r>
              <a:rPr lang="en-US" sz="2000" dirty="0" err="1" smtClean="0">
                <a:solidFill>
                  <a:schemeClr val="tx1"/>
                </a:solidFill>
              </a:rPr>
              <a:t>uprating</a:t>
            </a:r>
            <a:r>
              <a:rPr lang="en-US" sz="2000" dirty="0" smtClean="0">
                <a:solidFill>
                  <a:schemeClr val="tx1"/>
                </a:solidFill>
              </a:rPr>
              <a:t> project, but  sometimes lack of funds or budget constraints become obstacles to short-term implementation.</a:t>
            </a:r>
          </a:p>
          <a:p>
            <a:pPr marL="457200" indent="-457200" algn="just">
              <a:buFont typeface="Arial" pitchFamily="34" charset="0"/>
              <a:buChar char="•"/>
            </a:pPr>
            <a:endParaRPr lang="en-US" sz="2000" dirty="0" smtClean="0">
              <a:solidFill>
                <a:schemeClr val="tx1"/>
              </a:solidFill>
            </a:endParaRPr>
          </a:p>
          <a:p>
            <a:pPr marL="457200" indent="-457200" algn="just"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</a:rPr>
              <a:t>Instead of prolonged operation of ageing equipment with the associated high maintenance costs, the funding which such maintenance would require over several years can instead be allocated to performing a major overhaul at an earlier time.</a:t>
            </a:r>
          </a:p>
          <a:p>
            <a:pPr marL="457200" indent="-457200" algn="just">
              <a:buFont typeface="Arial" pitchFamily="34" charset="0"/>
              <a:buChar char="•"/>
            </a:pPr>
            <a:endParaRPr lang="en-US" sz="2000" dirty="0" smtClean="0">
              <a:solidFill>
                <a:schemeClr val="tx1"/>
              </a:solidFill>
            </a:endParaRPr>
          </a:p>
          <a:p>
            <a:pPr marL="457200" indent="-457200" algn="just"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</a:rPr>
              <a:t>If a refurbishment project includes an up rating, this will usually lead to increased output revenue, and if the payback period is short, the rehabilitation should be initiated at the earliest opportunity.</a:t>
            </a:r>
            <a:endParaRPr lang="en-US" sz="2000" dirty="0">
              <a:solidFill>
                <a:schemeClr val="tx1"/>
              </a:solidFill>
            </a:endParaRPr>
          </a:p>
        </p:txBody>
      </p:sp>
      <p:pic>
        <p:nvPicPr>
          <p:cNvPr id="4" name="Picture 3" descr="cid:20120107184102.24647maild0@gmx.com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29400" y="0"/>
            <a:ext cx="2514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590800"/>
            <a:ext cx="7772400" cy="1219200"/>
          </a:xfrm>
        </p:spPr>
        <p:txBody>
          <a:bodyPr/>
          <a:lstStyle/>
          <a:p>
            <a:r>
              <a:rPr lang="en-US" dirty="0" smtClean="0"/>
              <a:t>Thank You…</a:t>
            </a:r>
            <a:endParaRPr lang="en-US" dirty="0"/>
          </a:p>
        </p:txBody>
      </p:sp>
      <p:pic>
        <p:nvPicPr>
          <p:cNvPr id="3" name="Picture 2" descr="cid:20120107184102.24647maild0@gmx.com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29400" y="0"/>
            <a:ext cx="2514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5536" y="914400"/>
            <a:ext cx="7772400" cy="888281"/>
          </a:xfrm>
        </p:spPr>
        <p:txBody>
          <a:bodyPr>
            <a:normAutofit/>
          </a:bodyPr>
          <a:lstStyle/>
          <a:p>
            <a:pPr marL="514350" indent="-514350" algn="l"/>
            <a:r>
              <a:rPr lang="en-US" sz="2800" u="sng" dirty="0" smtClean="0"/>
              <a:t>1. INTRODUCTION</a:t>
            </a:r>
            <a:endParaRPr lang="en-IN" sz="2800" u="sn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544" y="1981200"/>
            <a:ext cx="7920880" cy="3945632"/>
          </a:xfrm>
        </p:spPr>
        <p:txBody>
          <a:bodyPr>
            <a:normAutofit/>
          </a:bodyPr>
          <a:lstStyle/>
          <a:p>
            <a:pPr marL="457200" indent="-457200" algn="just"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</a:rPr>
              <a:t>A Hydro electric power scheme construction is normally associated with long life assets that comprise about 70 % of the cost structure</a:t>
            </a:r>
          </a:p>
          <a:p>
            <a:pPr marL="457200" indent="-457200" algn="just">
              <a:buFont typeface="Arial" pitchFamily="34" charset="0"/>
              <a:buChar char="•"/>
            </a:pPr>
            <a:endParaRPr lang="en-US" sz="2000" dirty="0" smtClean="0">
              <a:solidFill>
                <a:schemeClr val="tx1"/>
              </a:solidFill>
            </a:endParaRPr>
          </a:p>
          <a:p>
            <a:pPr marL="457200" indent="-457200" algn="just"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</a:rPr>
              <a:t>Civil assets are normally not subjected to the normal wear and tear in comparison to  electrical components.</a:t>
            </a:r>
          </a:p>
          <a:p>
            <a:pPr marL="457200" indent="-457200" algn="just">
              <a:buFont typeface="Arial" pitchFamily="34" charset="0"/>
              <a:buChar char="•"/>
            </a:pPr>
            <a:endParaRPr lang="en-US" sz="2000" dirty="0" smtClean="0">
              <a:solidFill>
                <a:schemeClr val="tx1"/>
              </a:solidFill>
            </a:endParaRPr>
          </a:p>
          <a:p>
            <a:pPr marL="457200" indent="-457200" algn="just"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</a:rPr>
              <a:t>The life of civil assets are normally designed for 100 years whereas the remaining 30 % of electrical /mechanical assets are designed for 30 to 35 years</a:t>
            </a:r>
          </a:p>
        </p:txBody>
      </p:sp>
      <p:pic>
        <p:nvPicPr>
          <p:cNvPr id="4" name="Picture 3" descr="cid:20120107184102.24647maild0@gmx.com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29400" y="0"/>
            <a:ext cx="2514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01749852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1560" y="476672"/>
            <a:ext cx="8136904" cy="5616624"/>
          </a:xfrm>
        </p:spPr>
        <p:txBody>
          <a:bodyPr>
            <a:normAutofit lnSpcReduction="10000"/>
          </a:bodyPr>
          <a:lstStyle/>
          <a:p>
            <a:pPr algn="l"/>
            <a:endParaRPr lang="en-US" sz="2000" dirty="0"/>
          </a:p>
          <a:p>
            <a:pPr marL="457200" indent="-457200" algn="l">
              <a:buFont typeface="Arial" pitchFamily="34" charset="0"/>
              <a:buChar char="•"/>
            </a:pPr>
            <a:endParaRPr lang="en-US" sz="2000" dirty="0" smtClean="0">
              <a:solidFill>
                <a:schemeClr val="tx1"/>
              </a:solidFill>
            </a:endParaRPr>
          </a:p>
          <a:p>
            <a:pPr marL="457200" indent="-457200" algn="just"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</a:rPr>
              <a:t>The life expectancy of a hydro power station mainly depends on </a:t>
            </a:r>
          </a:p>
          <a:p>
            <a:pPr marL="457200" indent="-457200" algn="just"/>
            <a:r>
              <a:rPr lang="en-US" sz="2000" dirty="0" smtClean="0">
                <a:solidFill>
                  <a:schemeClr val="tx1"/>
                </a:solidFill>
              </a:rPr>
              <a:t>		a) Service Conditions (Peaking, base load or so on)</a:t>
            </a:r>
          </a:p>
          <a:p>
            <a:pPr marL="457200" indent="-457200" algn="just"/>
            <a:r>
              <a:rPr lang="en-US" sz="2000" dirty="0" smtClean="0">
                <a:solidFill>
                  <a:schemeClr val="tx1"/>
                </a:solidFill>
              </a:rPr>
              <a:t>		b) Mechanical , thermal and electrical stress levels</a:t>
            </a:r>
          </a:p>
          <a:p>
            <a:pPr marL="457200" indent="-457200" algn="just"/>
            <a:r>
              <a:rPr lang="en-US" sz="2000" dirty="0" smtClean="0">
                <a:solidFill>
                  <a:schemeClr val="tx1"/>
                </a:solidFill>
              </a:rPr>
              <a:t>		c) Environmental conditions and </a:t>
            </a:r>
          </a:p>
          <a:p>
            <a:pPr marL="457200" indent="-457200" algn="just"/>
            <a:r>
              <a:rPr lang="en-US" sz="2000" dirty="0" smtClean="0">
                <a:solidFill>
                  <a:schemeClr val="tx1"/>
                </a:solidFill>
              </a:rPr>
              <a:t>		d) Maintenance Standards</a:t>
            </a:r>
          </a:p>
          <a:p>
            <a:pPr marL="457200" indent="-457200" algn="l">
              <a:buFont typeface="Arial" pitchFamily="34" charset="0"/>
              <a:buChar char="•"/>
            </a:pPr>
            <a:endParaRPr lang="en-US" sz="2000" dirty="0" smtClean="0">
              <a:solidFill>
                <a:schemeClr val="tx1"/>
              </a:solidFill>
            </a:endParaRPr>
          </a:p>
          <a:p>
            <a:pPr marL="457200" indent="-457200" algn="l"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</a:rPr>
              <a:t>Due to prolonged operation  the capacity of generation  is reduced and should be revived as early as possible.</a:t>
            </a:r>
          </a:p>
          <a:p>
            <a:pPr marL="457200" indent="-457200" algn="l">
              <a:buFont typeface="Arial" pitchFamily="34" charset="0"/>
              <a:buChar char="•"/>
            </a:pPr>
            <a:endParaRPr lang="en-US" sz="2000" dirty="0" smtClean="0">
              <a:solidFill>
                <a:schemeClr val="tx1"/>
              </a:solidFill>
            </a:endParaRPr>
          </a:p>
          <a:p>
            <a:pPr marL="457200" indent="-457200" algn="l"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</a:rPr>
              <a:t>Possibilities of up-rating must be explored while implementing renovation plans</a:t>
            </a:r>
          </a:p>
          <a:p>
            <a:pPr marL="457200" indent="-457200" algn="l">
              <a:buFont typeface="Arial" pitchFamily="34" charset="0"/>
              <a:buChar char="•"/>
            </a:pPr>
            <a:endParaRPr lang="en-US" sz="2000" dirty="0" smtClean="0">
              <a:solidFill>
                <a:schemeClr val="tx1"/>
              </a:solidFill>
            </a:endParaRPr>
          </a:p>
          <a:p>
            <a:pPr marL="457200" indent="-457200" algn="l"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</a:rPr>
              <a:t>While up-rating, limitations of water conductor system, water availability, structure stability etc also need to be thoroughly examined.</a:t>
            </a:r>
          </a:p>
          <a:p>
            <a:pPr marL="457200" indent="-457200" algn="l">
              <a:buFont typeface="Arial" pitchFamily="34" charset="0"/>
              <a:buChar char="•"/>
            </a:pPr>
            <a:endParaRPr lang="en-US" sz="2000" dirty="0" smtClean="0"/>
          </a:p>
        </p:txBody>
      </p:sp>
      <p:pic>
        <p:nvPicPr>
          <p:cNvPr id="4" name="Picture 3" descr="cid:20120107184102.24647maild0@gmx.com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29400" y="0"/>
            <a:ext cx="2514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923431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838200"/>
            <a:ext cx="7772400" cy="591345"/>
          </a:xfrm>
        </p:spPr>
        <p:txBody>
          <a:bodyPr>
            <a:normAutofit/>
          </a:bodyPr>
          <a:lstStyle/>
          <a:p>
            <a:pPr algn="l"/>
            <a:r>
              <a:rPr lang="en-US" sz="2800" u="sng" dirty="0" smtClean="0"/>
              <a:t>2. REASONS FOR R &amp; M</a:t>
            </a:r>
            <a:endParaRPr lang="en-IN" sz="2800" u="sn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1268760"/>
            <a:ext cx="7776864" cy="4674840"/>
          </a:xfrm>
        </p:spPr>
        <p:txBody>
          <a:bodyPr>
            <a:normAutofit lnSpcReduction="10000"/>
          </a:bodyPr>
          <a:lstStyle/>
          <a:p>
            <a:pPr marL="457200" indent="-457200" algn="just">
              <a:buFont typeface="Arial" pitchFamily="34" charset="0"/>
              <a:buChar char="•"/>
            </a:pPr>
            <a:endParaRPr lang="en-US" sz="2000" dirty="0" smtClean="0">
              <a:solidFill>
                <a:schemeClr val="tx1"/>
              </a:solidFill>
            </a:endParaRPr>
          </a:p>
          <a:p>
            <a:pPr marL="457200" indent="-457200" algn="just"/>
            <a:endParaRPr lang="en-US" sz="2000" dirty="0" smtClean="0">
              <a:solidFill>
                <a:schemeClr val="tx1"/>
              </a:solidFill>
            </a:endParaRPr>
          </a:p>
          <a:p>
            <a:pPr marL="457200" indent="-457200" algn="just"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</a:rPr>
              <a:t>The R &amp; M is aimed at over coming problems due to generic defects, design deficiency, ageing, obsolescence of equipment/component and non availability of spares, in-efficiency of generating unit and safety requirements etc. </a:t>
            </a:r>
          </a:p>
          <a:p>
            <a:pPr marL="457200" indent="-457200" algn="just">
              <a:buFont typeface="Arial" pitchFamily="34" charset="0"/>
              <a:buChar char="•"/>
            </a:pPr>
            <a:endParaRPr lang="en-US" sz="2000" dirty="0" smtClean="0">
              <a:solidFill>
                <a:schemeClr val="tx1"/>
              </a:solidFill>
            </a:endParaRPr>
          </a:p>
          <a:p>
            <a:pPr marL="457200" indent="-457200" algn="just"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</a:rPr>
              <a:t>The main objective of R&amp;M is to make the operating units  modified/augmented with latest technology with a view of improving their performance in terms of efficiency, output, reliability,  reduction in maintenance requirement and ease of maintenance</a:t>
            </a:r>
          </a:p>
          <a:p>
            <a:pPr marL="457200" indent="-457200" algn="just">
              <a:buFont typeface="Arial" pitchFamily="34" charset="0"/>
              <a:buChar char="•"/>
            </a:pPr>
            <a:endParaRPr lang="en-US" sz="2000" dirty="0" smtClean="0">
              <a:solidFill>
                <a:schemeClr val="tx1"/>
              </a:solidFill>
            </a:endParaRPr>
          </a:p>
          <a:p>
            <a:pPr marL="457200" indent="-457200" algn="just"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</a:rPr>
              <a:t>R &amp; M is not a substitute for regular annual or capital maintenance</a:t>
            </a:r>
          </a:p>
          <a:p>
            <a:pPr marL="457200" indent="-457200" algn="just">
              <a:buFont typeface="Arial" pitchFamily="34" charset="0"/>
              <a:buChar char="•"/>
            </a:pPr>
            <a:endParaRPr lang="en-US" sz="2000" dirty="0" smtClean="0"/>
          </a:p>
          <a:p>
            <a:pPr marL="457200" indent="-457200" algn="just">
              <a:buFont typeface="Arial" pitchFamily="34" charset="0"/>
              <a:buChar char="•"/>
            </a:pPr>
            <a:endParaRPr lang="en-US" sz="2000" dirty="0" smtClean="0"/>
          </a:p>
          <a:p>
            <a:pPr marL="457200" indent="-457200" algn="just">
              <a:buFont typeface="Arial" pitchFamily="34" charset="0"/>
              <a:buChar char="•"/>
            </a:pPr>
            <a:endParaRPr lang="en-IN" sz="2000" dirty="0"/>
          </a:p>
        </p:txBody>
      </p:sp>
      <p:pic>
        <p:nvPicPr>
          <p:cNvPr id="4" name="Picture 3" descr="cid:20120107184102.24647maild0@gmx.com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29400" y="0"/>
            <a:ext cx="2514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301146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990600"/>
            <a:ext cx="8568952" cy="533400"/>
          </a:xfrm>
        </p:spPr>
        <p:txBody>
          <a:bodyPr>
            <a:noAutofit/>
          </a:bodyPr>
          <a:lstStyle/>
          <a:p>
            <a:pPr algn="l"/>
            <a:r>
              <a:rPr lang="en-US" sz="2000" u="sng" dirty="0" smtClean="0"/>
              <a:t>The main reasons for R &amp; M can be summarized as given below</a:t>
            </a:r>
            <a:endParaRPr lang="en-IN" sz="2000" u="sn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528" y="1371600"/>
            <a:ext cx="8424936" cy="4793704"/>
          </a:xfrm>
        </p:spPr>
        <p:txBody>
          <a:bodyPr>
            <a:noAutofit/>
          </a:bodyPr>
          <a:lstStyle/>
          <a:p>
            <a:pPr marL="457200" indent="-457200" algn="l">
              <a:buFont typeface="Arial" pitchFamily="34" charset="0"/>
              <a:buChar char="•"/>
            </a:pPr>
            <a:endParaRPr lang="en-US" sz="2000" dirty="0" smtClean="0"/>
          </a:p>
          <a:p>
            <a:pPr marL="457200" indent="-457200" algn="l"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</a:rPr>
              <a:t>The cost of new hydro plants or their complete replacement is very high.</a:t>
            </a:r>
          </a:p>
          <a:p>
            <a:pPr marL="457200" indent="-457200" algn="l"/>
            <a:endParaRPr lang="en-US" sz="2000" dirty="0" smtClean="0">
              <a:solidFill>
                <a:schemeClr val="tx1"/>
              </a:solidFill>
            </a:endParaRPr>
          </a:p>
          <a:p>
            <a:pPr marL="457200" indent="-457200" algn="l"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</a:rPr>
              <a:t>Obsolescence </a:t>
            </a:r>
            <a:r>
              <a:rPr lang="en-US" sz="2000" dirty="0" smtClean="0">
                <a:solidFill>
                  <a:schemeClr val="tx1"/>
                </a:solidFill>
              </a:rPr>
              <a:t>and non availability of spares.</a:t>
            </a:r>
          </a:p>
          <a:p>
            <a:pPr marL="457200" indent="-457200" algn="l"/>
            <a:endParaRPr lang="en-US" sz="2000" dirty="0" smtClean="0">
              <a:solidFill>
                <a:schemeClr val="tx1"/>
              </a:solidFill>
            </a:endParaRPr>
          </a:p>
          <a:p>
            <a:pPr marL="457200" indent="-457200" algn="l"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</a:rPr>
              <a:t>Old generator windings are generally equipped with class B insulation which deteriorates resulting in de rating and forced outages. </a:t>
            </a:r>
          </a:p>
          <a:p>
            <a:pPr marL="457200" indent="-457200" algn="l"/>
            <a:endParaRPr lang="en-US" sz="2000" dirty="0" smtClean="0">
              <a:solidFill>
                <a:schemeClr val="tx1"/>
              </a:solidFill>
            </a:endParaRPr>
          </a:p>
          <a:p>
            <a:pPr marL="457200" indent="-457200" algn="l"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</a:rPr>
              <a:t>De rating of the unit output due to wear and tear </a:t>
            </a:r>
          </a:p>
          <a:p>
            <a:pPr marL="457200" indent="-457200" algn="l">
              <a:buFont typeface="Arial" pitchFamily="34" charset="0"/>
              <a:buChar char="•"/>
            </a:pPr>
            <a:endParaRPr lang="en-US" sz="2000" dirty="0" smtClean="0">
              <a:solidFill>
                <a:schemeClr val="tx1"/>
              </a:solidFill>
            </a:endParaRPr>
          </a:p>
          <a:p>
            <a:pPr marL="457200" indent="-457200" algn="l"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</a:rPr>
              <a:t>Increase in forced outages due to deterioration in the condition of wearable parts, unit and station auxiliaries, instruments, protective relays and control equipment.</a:t>
            </a:r>
          </a:p>
          <a:p>
            <a:pPr algn="l"/>
            <a:endParaRPr lang="en-US" sz="2000" dirty="0" smtClean="0"/>
          </a:p>
        </p:txBody>
      </p:sp>
      <p:pic>
        <p:nvPicPr>
          <p:cNvPr id="4" name="Picture 3" descr="cid:20120107184102.24647maild0@gmx.com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29400" y="0"/>
            <a:ext cx="2514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4281672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528" y="620688"/>
            <a:ext cx="8352928" cy="5018112"/>
          </a:xfrm>
        </p:spPr>
        <p:txBody>
          <a:bodyPr>
            <a:normAutofit lnSpcReduction="10000"/>
          </a:bodyPr>
          <a:lstStyle/>
          <a:p>
            <a:pPr marL="342900" indent="-342900" algn="l">
              <a:buFont typeface="Arial" pitchFamily="34" charset="0"/>
              <a:buChar char="•"/>
            </a:pPr>
            <a:endParaRPr lang="en-US" sz="2000" dirty="0" smtClean="0"/>
          </a:p>
          <a:p>
            <a:pPr marL="342900" indent="-342900" algn="l">
              <a:buFont typeface="Arial" pitchFamily="34" charset="0"/>
              <a:buChar char="•"/>
            </a:pPr>
            <a:endParaRPr lang="en-US" sz="2000" dirty="0"/>
          </a:p>
          <a:p>
            <a:pPr marL="342900" indent="-342900" algn="just"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</a:rPr>
              <a:t>Change in the operating criteria of the power plant in the system i.e., change in plant load factor requiring additional capacity, requirement of higher excitation system due to larger grid.</a:t>
            </a:r>
          </a:p>
          <a:p>
            <a:pPr marL="342900" indent="-342900" algn="l">
              <a:buFont typeface="Arial" pitchFamily="34" charset="0"/>
              <a:buChar char="•"/>
            </a:pPr>
            <a:endParaRPr lang="en-US" sz="2000" dirty="0" smtClean="0">
              <a:solidFill>
                <a:schemeClr val="tx1"/>
              </a:solidFill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</a:rPr>
              <a:t>Mechanical </a:t>
            </a:r>
            <a:r>
              <a:rPr lang="en-US" sz="2000" dirty="0">
                <a:solidFill>
                  <a:schemeClr val="tx1"/>
                </a:solidFill>
              </a:rPr>
              <a:t>flywheel type governor for turbine control is now obsolete and not suitable for </a:t>
            </a:r>
            <a:r>
              <a:rPr lang="en-US" sz="2000" dirty="0" smtClean="0">
                <a:solidFill>
                  <a:schemeClr val="tx1"/>
                </a:solidFill>
              </a:rPr>
              <a:t>modern system  for interconnected large grids for speed control and load sharing. </a:t>
            </a:r>
          </a:p>
          <a:p>
            <a:pPr marL="342900" indent="-342900" algn="l">
              <a:buFont typeface="Arial" pitchFamily="34" charset="0"/>
              <a:buChar char="•"/>
            </a:pPr>
            <a:endParaRPr lang="en-US" sz="2000" dirty="0" smtClean="0">
              <a:solidFill>
                <a:schemeClr val="tx1"/>
              </a:solidFill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</a:rPr>
              <a:t>Old shaft mounted excitation system is very slow and requires to be replaced by modern static excitation system or shaft mounted brush less system for small generators</a:t>
            </a:r>
          </a:p>
          <a:p>
            <a:pPr marL="342900" indent="-342900" algn="l">
              <a:buFont typeface="Arial" pitchFamily="34" charset="0"/>
              <a:buChar char="•"/>
            </a:pPr>
            <a:endParaRPr lang="en-US" sz="2000" dirty="0" smtClean="0">
              <a:solidFill>
                <a:schemeClr val="tx1"/>
              </a:solidFill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</a:rPr>
              <a:t>Control and protection  system concept and equipment have changed. Modernization is required to change control and protection equipment.</a:t>
            </a:r>
            <a:endParaRPr lang="en-IN" sz="2000" dirty="0">
              <a:solidFill>
                <a:schemeClr val="tx1"/>
              </a:solidFill>
            </a:endParaRPr>
          </a:p>
        </p:txBody>
      </p:sp>
      <p:pic>
        <p:nvPicPr>
          <p:cNvPr id="4" name="Picture 3" descr="cid:20120107184102.24647maild0@gmx.com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29400" y="0"/>
            <a:ext cx="2514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4127730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143000"/>
            <a:ext cx="7772400" cy="533399"/>
          </a:xfrm>
        </p:spPr>
        <p:txBody>
          <a:bodyPr>
            <a:normAutofit/>
          </a:bodyPr>
          <a:lstStyle/>
          <a:p>
            <a:pPr algn="l"/>
            <a:r>
              <a:rPr lang="en-US" sz="2800" u="sng" dirty="0" smtClean="0"/>
              <a:t>3</a:t>
            </a:r>
            <a:r>
              <a:rPr lang="en-US" sz="2800" u="sng" dirty="0" smtClean="0"/>
              <a:t>. </a:t>
            </a:r>
            <a:r>
              <a:rPr lang="en-US" sz="2800" u="sng" dirty="0" smtClean="0"/>
              <a:t>UP RATING</a:t>
            </a:r>
            <a:endParaRPr lang="en-US" sz="2800" u="sn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1447800"/>
            <a:ext cx="8153400" cy="4800600"/>
          </a:xfrm>
        </p:spPr>
        <p:txBody>
          <a:bodyPr>
            <a:normAutofit/>
          </a:bodyPr>
          <a:lstStyle/>
          <a:p>
            <a:pPr algn="just">
              <a:buFont typeface="Arial" pitchFamily="34" charset="0"/>
              <a:buChar char="•"/>
            </a:pPr>
            <a:endParaRPr lang="en-US" dirty="0" smtClean="0"/>
          </a:p>
          <a:p>
            <a:pPr marL="457200" indent="-457200" algn="just"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</a:rPr>
              <a:t>The definition of up rating is the replacement or improvement of components required to increase the unit KVA output.</a:t>
            </a:r>
          </a:p>
          <a:p>
            <a:pPr marL="457200" indent="-457200" algn="just">
              <a:buFont typeface="Arial" pitchFamily="34" charset="0"/>
              <a:buChar char="•"/>
            </a:pPr>
            <a:endParaRPr lang="en-US" sz="2000" dirty="0" smtClean="0">
              <a:solidFill>
                <a:schemeClr val="tx1"/>
              </a:solidFill>
            </a:endParaRPr>
          </a:p>
          <a:p>
            <a:pPr marL="457200" indent="-457200" algn="just"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</a:rPr>
              <a:t>Before considering up rating, all components between the generator terminals and the unit transformer high-voltage bushings and also the HV switchyard, should be investigated.</a:t>
            </a:r>
          </a:p>
          <a:p>
            <a:pPr marL="457200" indent="-457200" algn="just">
              <a:buFont typeface="Arial" pitchFamily="34" charset="0"/>
              <a:buChar char="•"/>
            </a:pPr>
            <a:endParaRPr lang="en-US" sz="2000" dirty="0" smtClean="0">
              <a:solidFill>
                <a:schemeClr val="tx1"/>
              </a:solidFill>
            </a:endParaRPr>
          </a:p>
          <a:p>
            <a:pPr marL="457200" indent="-457200" algn="just"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</a:rPr>
              <a:t>Prior to a generator up rating evaluation, it is necessary to determine whether or not the turbine rating can be increased with changed hydraulic conditions and improved design.</a:t>
            </a:r>
          </a:p>
          <a:p>
            <a:pPr marL="457200" indent="-457200" algn="just">
              <a:buFont typeface="Arial" pitchFamily="34" charset="0"/>
              <a:buChar char="•"/>
            </a:pPr>
            <a:endParaRPr lang="en-US" sz="2000" dirty="0" smtClean="0">
              <a:solidFill>
                <a:schemeClr val="tx1"/>
              </a:solidFill>
            </a:endParaRPr>
          </a:p>
          <a:p>
            <a:pPr marL="457200" indent="-457200" algn="just"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</a:rPr>
              <a:t>This may require either a rebuilt or a replacement of turbine runner.</a:t>
            </a:r>
            <a:endParaRPr lang="en-US" sz="2000" dirty="0">
              <a:solidFill>
                <a:schemeClr val="tx1"/>
              </a:solidFill>
            </a:endParaRPr>
          </a:p>
        </p:txBody>
      </p:sp>
      <p:pic>
        <p:nvPicPr>
          <p:cNvPr id="4" name="Picture 3" descr="cid:20120107184102.24647maild0@gmx.com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29400" y="0"/>
            <a:ext cx="2514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685800"/>
            <a:ext cx="8458200" cy="5410200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en-US" sz="2900" dirty="0" smtClean="0">
                <a:solidFill>
                  <a:schemeClr val="tx1"/>
                </a:solidFill>
              </a:rPr>
              <a:t>Up rating potential of a project depends on:</a:t>
            </a:r>
          </a:p>
          <a:p>
            <a:pPr algn="l"/>
            <a:endParaRPr lang="en-US" sz="2900" dirty="0" smtClean="0">
              <a:solidFill>
                <a:schemeClr val="tx1"/>
              </a:solidFill>
            </a:endParaRPr>
          </a:p>
          <a:p>
            <a:pPr marL="457200" indent="-457200" algn="just">
              <a:buFont typeface="Arial" pitchFamily="34" charset="0"/>
              <a:buChar char="•"/>
            </a:pPr>
            <a:r>
              <a:rPr lang="en-US" sz="2900" dirty="0" smtClean="0">
                <a:solidFill>
                  <a:schemeClr val="tx1"/>
                </a:solidFill>
              </a:rPr>
              <a:t> The age of the equipment;</a:t>
            </a:r>
          </a:p>
          <a:p>
            <a:pPr marL="457200" indent="-457200" algn="just">
              <a:buFont typeface="Arial" pitchFamily="34" charset="0"/>
              <a:buChar char="•"/>
            </a:pPr>
            <a:endParaRPr lang="en-US" sz="2900" dirty="0" smtClean="0">
              <a:solidFill>
                <a:schemeClr val="tx1"/>
              </a:solidFill>
            </a:endParaRPr>
          </a:p>
          <a:p>
            <a:pPr marL="457200" indent="-457200" algn="just">
              <a:buFont typeface="Arial" pitchFamily="34" charset="0"/>
              <a:buChar char="•"/>
            </a:pPr>
            <a:r>
              <a:rPr lang="en-US" sz="2900" dirty="0" smtClean="0">
                <a:solidFill>
                  <a:schemeClr val="tx1"/>
                </a:solidFill>
              </a:rPr>
              <a:t> Optimal utilization of inherent design margins</a:t>
            </a:r>
          </a:p>
          <a:p>
            <a:pPr marL="457200" indent="-457200" algn="just">
              <a:buFont typeface="Arial" pitchFamily="34" charset="0"/>
              <a:buChar char="•"/>
            </a:pPr>
            <a:endParaRPr lang="en-US" sz="2900" dirty="0" smtClean="0">
              <a:solidFill>
                <a:schemeClr val="tx1"/>
              </a:solidFill>
            </a:endParaRPr>
          </a:p>
          <a:p>
            <a:pPr marL="457200" indent="-457200" algn="just">
              <a:buFont typeface="Arial" pitchFamily="34" charset="0"/>
              <a:buChar char="•"/>
            </a:pPr>
            <a:r>
              <a:rPr lang="en-US" sz="2900" dirty="0" smtClean="0">
                <a:solidFill>
                  <a:schemeClr val="tx1"/>
                </a:solidFill>
              </a:rPr>
              <a:t> The generator design</a:t>
            </a:r>
          </a:p>
          <a:p>
            <a:pPr marL="457200" indent="-457200" algn="just">
              <a:buFont typeface="Arial" pitchFamily="34" charset="0"/>
              <a:buChar char="•"/>
            </a:pPr>
            <a:endParaRPr lang="en-US" sz="2900" dirty="0" smtClean="0">
              <a:solidFill>
                <a:schemeClr val="tx1"/>
              </a:solidFill>
            </a:endParaRPr>
          </a:p>
          <a:p>
            <a:pPr marL="457200" indent="-457200" algn="just">
              <a:buFont typeface="Arial" pitchFamily="34" charset="0"/>
              <a:buChar char="•"/>
            </a:pPr>
            <a:r>
              <a:rPr lang="en-US" sz="2900" dirty="0" smtClean="0">
                <a:solidFill>
                  <a:schemeClr val="tx1"/>
                </a:solidFill>
              </a:rPr>
              <a:t>The respective turbine up rating capabilities; </a:t>
            </a:r>
          </a:p>
          <a:p>
            <a:pPr algn="l">
              <a:buFont typeface="Arial" pitchFamily="34" charset="0"/>
              <a:buChar char="•"/>
            </a:pPr>
            <a:endParaRPr lang="en-US" sz="2900" dirty="0" smtClean="0">
              <a:solidFill>
                <a:schemeClr val="tx1"/>
              </a:solidFill>
            </a:endParaRPr>
          </a:p>
          <a:p>
            <a:pPr marL="457200" indent="-457200" algn="just">
              <a:buFont typeface="Arial" pitchFamily="34" charset="0"/>
              <a:buChar char="•"/>
            </a:pPr>
            <a:r>
              <a:rPr lang="en-US" sz="2900" dirty="0" smtClean="0">
                <a:solidFill>
                  <a:schemeClr val="tx1"/>
                </a:solidFill>
              </a:rPr>
              <a:t> </a:t>
            </a:r>
            <a:r>
              <a:rPr lang="fr-FR" sz="2900" dirty="0" smtClean="0">
                <a:solidFill>
                  <a:schemeClr val="tx1"/>
                </a:solidFill>
              </a:rPr>
              <a:t>The possible power transformer limitations</a:t>
            </a:r>
          </a:p>
          <a:p>
            <a:pPr algn="l"/>
            <a:endParaRPr lang="en-US" sz="2900" dirty="0" smtClean="0">
              <a:solidFill>
                <a:schemeClr val="tx1"/>
              </a:solidFill>
            </a:endParaRPr>
          </a:p>
          <a:p>
            <a:pPr algn="just"/>
            <a:r>
              <a:rPr lang="en-US" sz="2900" dirty="0" smtClean="0">
                <a:solidFill>
                  <a:schemeClr val="tx1"/>
                </a:solidFill>
              </a:rPr>
              <a:t>Before evaluating an unit for increased output, present site characteristics should be compared with the original conditions. It is advisable to redefine present operating conditions to establish the following:</a:t>
            </a:r>
          </a:p>
          <a:p>
            <a:pPr lvl="0" algn="just"/>
            <a:endParaRPr lang="en-US" sz="2900" dirty="0" smtClean="0">
              <a:solidFill>
                <a:schemeClr val="tx1"/>
              </a:solidFill>
            </a:endParaRPr>
          </a:p>
          <a:p>
            <a:pPr marL="457200" lvl="0" indent="-457200" algn="just">
              <a:buFont typeface="Arial" pitchFamily="34" charset="0"/>
              <a:buChar char="•"/>
            </a:pPr>
            <a:r>
              <a:rPr lang="en-US" sz="2900" dirty="0" smtClean="0">
                <a:solidFill>
                  <a:schemeClr val="tx1"/>
                </a:solidFill>
              </a:rPr>
              <a:t>Do original hydraulic conditions (planned water flow and/or storage and head applicable to a base year) coincide with present day conditions?</a:t>
            </a:r>
          </a:p>
          <a:p>
            <a:pPr algn="l"/>
            <a:endParaRPr lang="en-US" dirty="0"/>
          </a:p>
        </p:txBody>
      </p:sp>
      <p:pic>
        <p:nvPicPr>
          <p:cNvPr id="4" name="Picture 3" descr="cid:20120107184102.24647maild0@gmx.com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29400" y="0"/>
            <a:ext cx="2514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457200"/>
            <a:ext cx="8382000" cy="6019800"/>
          </a:xfrm>
        </p:spPr>
        <p:txBody>
          <a:bodyPr>
            <a:normAutofit/>
          </a:bodyPr>
          <a:lstStyle/>
          <a:p>
            <a:pPr lvl="0" algn="just"/>
            <a:endParaRPr lang="en-US" sz="2000" dirty="0" smtClean="0">
              <a:solidFill>
                <a:schemeClr val="tx1"/>
              </a:solidFill>
            </a:endParaRPr>
          </a:p>
          <a:p>
            <a:pPr marL="457200" indent="-457200" algn="just">
              <a:lnSpc>
                <a:spcPct val="90000"/>
              </a:lnSpc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</a:rPr>
              <a:t> Have system requirements changed and low value off-peak energy generation to high value peak energy generation possible?</a:t>
            </a:r>
          </a:p>
          <a:p>
            <a:pPr marL="457200" indent="-457200" algn="just">
              <a:lnSpc>
                <a:spcPct val="90000"/>
              </a:lnSpc>
              <a:buFont typeface="Arial" pitchFamily="34" charset="0"/>
              <a:buChar char="•"/>
            </a:pPr>
            <a:endParaRPr lang="en-US" sz="2000" dirty="0" smtClean="0">
              <a:solidFill>
                <a:schemeClr val="tx1"/>
              </a:solidFill>
            </a:endParaRPr>
          </a:p>
          <a:p>
            <a:pPr marL="457200" indent="-457200" algn="just">
              <a:lnSpc>
                <a:spcPct val="90000"/>
              </a:lnSpc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</a:rPr>
              <a:t> Can peak loads be generated without exceeding permissible flood and/or discharge fluctuations?</a:t>
            </a:r>
          </a:p>
          <a:p>
            <a:pPr marL="457200" indent="-457200" algn="just">
              <a:lnSpc>
                <a:spcPct val="90000"/>
              </a:lnSpc>
              <a:buFont typeface="Arial" pitchFamily="34" charset="0"/>
              <a:buChar char="•"/>
            </a:pPr>
            <a:endParaRPr lang="en-US" sz="2000" dirty="0" smtClean="0">
              <a:solidFill>
                <a:schemeClr val="tx1"/>
              </a:solidFill>
            </a:endParaRPr>
          </a:p>
          <a:p>
            <a:pPr marL="457200" indent="-457200" algn="just">
              <a:lnSpc>
                <a:spcPct val="90000"/>
              </a:lnSpc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</a:rPr>
              <a:t> Do current penstocks and draft tubes or tailrace tunnels allow for increased flow?</a:t>
            </a:r>
          </a:p>
          <a:p>
            <a:pPr marL="457200" indent="-457200" algn="just">
              <a:lnSpc>
                <a:spcPct val="90000"/>
              </a:lnSpc>
              <a:buFont typeface="Arial" pitchFamily="34" charset="0"/>
              <a:buChar char="•"/>
            </a:pPr>
            <a:endParaRPr lang="en-US" sz="2000" dirty="0" smtClean="0">
              <a:solidFill>
                <a:schemeClr val="tx1"/>
              </a:solidFill>
            </a:endParaRPr>
          </a:p>
          <a:p>
            <a:pPr marL="457200" indent="-457200" algn="just">
              <a:lnSpc>
                <a:spcPct val="90000"/>
              </a:lnSpc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</a:rPr>
              <a:t> Is it possible, or even necessary, to increase the impounding height to improve flood protection for an increase in turbine output?</a:t>
            </a:r>
          </a:p>
          <a:p>
            <a:pPr marL="457200" indent="-457200" algn="just">
              <a:lnSpc>
                <a:spcPct val="90000"/>
              </a:lnSpc>
              <a:buFont typeface="Arial" pitchFamily="34" charset="0"/>
              <a:buChar char="•"/>
            </a:pPr>
            <a:endParaRPr lang="en-US" sz="2000" dirty="0" smtClean="0">
              <a:solidFill>
                <a:schemeClr val="tx1"/>
              </a:solidFill>
            </a:endParaRPr>
          </a:p>
          <a:p>
            <a:pPr marL="457200" indent="-457200" algn="just">
              <a:lnSpc>
                <a:spcPct val="90000"/>
              </a:lnSpc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</a:rPr>
              <a:t> Have system requirements changed to allow for revisions in generator design (such as power factor, reactance, and so on)</a:t>
            </a:r>
          </a:p>
          <a:p>
            <a:pPr algn="just"/>
            <a:endParaRPr lang="en-US" sz="2000" dirty="0" smtClean="0">
              <a:solidFill>
                <a:schemeClr val="tx1"/>
              </a:solidFill>
            </a:endParaRPr>
          </a:p>
          <a:p>
            <a:pPr algn="just"/>
            <a:r>
              <a:rPr lang="en-US" sz="2000" dirty="0" smtClean="0">
                <a:solidFill>
                  <a:schemeClr val="tx1"/>
                </a:solidFill>
              </a:rPr>
              <a:t>The effort required to produce an up rating study is greater than for an upgrading because of the additional investigations required. </a:t>
            </a:r>
          </a:p>
          <a:p>
            <a:pPr lvl="0" algn="just">
              <a:buFont typeface="Arial" pitchFamily="34" charset="0"/>
              <a:buChar char="•"/>
            </a:pPr>
            <a:endParaRPr lang="en-US" sz="2000" dirty="0" smtClean="0"/>
          </a:p>
          <a:p>
            <a:pPr algn="just"/>
            <a:endParaRPr lang="en-US" sz="2000" dirty="0" smtClean="0"/>
          </a:p>
          <a:p>
            <a:pPr algn="l"/>
            <a:endParaRPr lang="en-US" dirty="0"/>
          </a:p>
        </p:txBody>
      </p:sp>
      <p:pic>
        <p:nvPicPr>
          <p:cNvPr id="4" name="Picture 3" descr="cid:20120107184102.24647maild0@gmx.com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29400" y="0"/>
            <a:ext cx="2514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305</TotalTime>
  <Words>1189</Words>
  <Application>Microsoft Office PowerPoint</Application>
  <PresentationFormat>On-screen Show (4:3)</PresentationFormat>
  <Paragraphs>304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  RENOVATION, MODERNIZATION &amp; UPRATING OF HYDRO POWER PLANTS</vt:lpstr>
      <vt:lpstr>1. INTRODUCTION</vt:lpstr>
      <vt:lpstr>Slide 3</vt:lpstr>
      <vt:lpstr>2. REASONS FOR R &amp; M</vt:lpstr>
      <vt:lpstr>The main reasons for R &amp; M can be summarized as given below</vt:lpstr>
      <vt:lpstr>Slide 6</vt:lpstr>
      <vt:lpstr>3. UP RATING</vt:lpstr>
      <vt:lpstr>Slide 8</vt:lpstr>
      <vt:lpstr>Slide 9</vt:lpstr>
      <vt:lpstr>4. PLANNING AND IMPLEMENTATION METHODOLOGY</vt:lpstr>
      <vt:lpstr>Slide 11</vt:lpstr>
      <vt:lpstr>5. ECONOMY OF UPRATING</vt:lpstr>
      <vt:lpstr>6.  PROJECTS IN AFRICA WHICH ARE MORE THAN 20 YEARS OLD MAY BE CONSIDERED FOR R,M &amp; U (HAVING INSTALLED CAPACITY MORE THAN 25MW )</vt:lpstr>
      <vt:lpstr>Slide 14</vt:lpstr>
      <vt:lpstr>Slide 15</vt:lpstr>
      <vt:lpstr>Slide 16</vt:lpstr>
      <vt:lpstr>Slide 17</vt:lpstr>
      <vt:lpstr>7. CONCLUSION</vt:lpstr>
      <vt:lpstr>Thank You…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AN OVERVIEW OF RENOVATION &amp; MODERNIZATION OF HYDRO POWER PLANTS</dc:title>
  <dc:creator>s@i</dc:creator>
  <cp:lastModifiedBy>Rotikadi.Sai</cp:lastModifiedBy>
  <cp:revision>117</cp:revision>
  <dcterms:created xsi:type="dcterms:W3CDTF">2013-03-06T15:38:34Z</dcterms:created>
  <dcterms:modified xsi:type="dcterms:W3CDTF">2013-03-15T06:31:51Z</dcterms:modified>
</cp:coreProperties>
</file>